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8.xml" ContentType="application/vnd.openxmlformats-officedocument.drawingml.chart+xml"/>
  <Override PartName="/ppt/charts/chart9.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7.xml" ContentType="application/vnd.openxmlformats-officedocument.drawingml.chart+xml"/>
  <Override PartName="/ppt/charts/chart10.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handoutMasterIdLst>
    <p:handoutMasterId r:id="rId32"/>
  </p:handout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85" r:id="rId14"/>
    <p:sldId id="274" r:id="rId15"/>
    <p:sldId id="275" r:id="rId16"/>
    <p:sldId id="276" r:id="rId17"/>
    <p:sldId id="277" r:id="rId18"/>
    <p:sldId id="278" r:id="rId19"/>
    <p:sldId id="279" r:id="rId20"/>
    <p:sldId id="280" r:id="rId21"/>
    <p:sldId id="281" r:id="rId22"/>
    <p:sldId id="282" r:id="rId23"/>
    <p:sldId id="284" r:id="rId24"/>
    <p:sldId id="270" r:id="rId25"/>
    <p:sldId id="271" r:id="rId26"/>
    <p:sldId id="272" r:id="rId27"/>
    <p:sldId id="286" r:id="rId28"/>
    <p:sldId id="287" r:id="rId29"/>
    <p:sldId id="288" r:id="rId30"/>
  </p:sldIdLst>
  <p:sldSz cx="9144000" cy="6858000" type="screen4x3"/>
  <p:notesSz cx="6648450" cy="98504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E40"/>
    <a:srgbClr val="00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8" d="100"/>
          <a:sy n="78" d="100"/>
        </p:scale>
        <p:origin x="-60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hp.HP-A7WLPFF4D9DA\Bureau\rendement.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Documents%20and%20Settings\hp.HP-A7WLPFF4D9DA\Bureau\rendement.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hp.HP-A7WLPFF4D9DA\Bureau\rendement.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hp.HP-A7WLPFF4D9DA\Bureau\rendement.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Documents%20and%20Settings\hp.HP-A7WLPFF4D9DA\Bureau\rendement.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Documents%20and%20Settings\hp.HP-A7WLPFF4D9DA\Bureau\rendement.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Documents%20and%20Settings\hp.HP-A7WLPFF4D9DA\Bureau\rendement.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Documents%20and%20Settings\hp.HP-A7WLPFF4D9DA\Bureau\rendement.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Documents%20and%20Settings\hp.HP-A7WLPFF4D9DA\Bureau\rendement.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Documents%20and%20Settings\hp.HP-A7WLPFF4D9DA\Bureau\rendemen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FR"/>
  <c:style val="44"/>
  <c:chart>
    <c:autoTitleDeleted val="1"/>
    <c:plotArea>
      <c:layout/>
      <c:lineChart>
        <c:grouping val="standard"/>
        <c:ser>
          <c:idx val="0"/>
          <c:order val="0"/>
          <c:tx>
            <c:strRef>
              <c:f>Feuil3!$A$6</c:f>
              <c:strCache>
                <c:ptCount val="1"/>
                <c:pt idx="0">
                  <c:v>rendement des intrants</c:v>
                </c:pt>
              </c:strCache>
            </c:strRef>
          </c:tx>
          <c:spPr>
            <a:ln w="63500">
              <a:solidFill>
                <a:srgbClr val="FF0000"/>
              </a:solidFill>
            </a:ln>
          </c:spPr>
          <c:marker>
            <c:symbol val="none"/>
          </c:marker>
          <c:trendline>
            <c:spPr>
              <a:ln w="38100">
                <a:solidFill>
                  <a:srgbClr val="FFFF00"/>
                </a:solidFill>
                <a:prstDash val="lgDash"/>
              </a:ln>
            </c:spPr>
            <c:trendlineType val="log"/>
          </c:trendline>
          <c:cat>
            <c:numRef>
              <c:f>Feuil3!$B$5:$U$5</c:f>
              <c:numCache>
                <c:formatCode>General</c:formatCode>
                <c:ptCount val="20"/>
                <c:pt idx="0">
                  <c:v>1989</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numCache>
            </c:numRef>
          </c:cat>
          <c:val>
            <c:numRef>
              <c:f>Feuil3!$B$6:$U$6</c:f>
              <c:numCache>
                <c:formatCode>0.0</c:formatCode>
                <c:ptCount val="20"/>
                <c:pt idx="0">
                  <c:v>3.2019577537351882</c:v>
                </c:pt>
                <c:pt idx="1">
                  <c:v>3.4336528267595567</c:v>
                </c:pt>
                <c:pt idx="2">
                  <c:v>3.6334597724096631</c:v>
                </c:pt>
                <c:pt idx="3">
                  <c:v>3.5803844718178448</c:v>
                </c:pt>
                <c:pt idx="4">
                  <c:v>3.7504960727573411</c:v>
                </c:pt>
                <c:pt idx="5">
                  <c:v>3.5687797216526369</c:v>
                </c:pt>
                <c:pt idx="6">
                  <c:v>3.6355144781475852</c:v>
                </c:pt>
                <c:pt idx="7">
                  <c:v>4.9969000029523825</c:v>
                </c:pt>
                <c:pt idx="8">
                  <c:v>5.0383796838757524</c:v>
                </c:pt>
                <c:pt idx="9">
                  <c:v>4.8863234774413984</c:v>
                </c:pt>
                <c:pt idx="10">
                  <c:v>4.9644633214521994</c:v>
                </c:pt>
                <c:pt idx="11">
                  <c:v>4.6591836734693866</c:v>
                </c:pt>
                <c:pt idx="12">
                  <c:v>4.6897274633123738</c:v>
                </c:pt>
                <c:pt idx="13">
                  <c:v>4.5770114942528801</c:v>
                </c:pt>
                <c:pt idx="14">
                  <c:v>4.6340996168582365</c:v>
                </c:pt>
                <c:pt idx="15">
                  <c:v>4.601036269430046</c:v>
                </c:pt>
                <c:pt idx="16">
                  <c:v>4.8023255813953485</c:v>
                </c:pt>
                <c:pt idx="17">
                  <c:v>4.8126829268292655</c:v>
                </c:pt>
                <c:pt idx="18">
                  <c:v>4.7669424460431697</c:v>
                </c:pt>
                <c:pt idx="19">
                  <c:v>4.790909090909091</c:v>
                </c:pt>
              </c:numCache>
            </c:numRef>
          </c:val>
        </c:ser>
        <c:marker val="1"/>
        <c:axId val="37184256"/>
        <c:axId val="37185792"/>
      </c:lineChart>
      <c:catAx>
        <c:axId val="37184256"/>
        <c:scaling>
          <c:orientation val="minMax"/>
        </c:scaling>
        <c:axPos val="b"/>
        <c:numFmt formatCode="General" sourceLinked="1"/>
        <c:tickLblPos val="nextTo"/>
        <c:spPr>
          <a:solidFill>
            <a:srgbClr val="0070C0"/>
          </a:solidFill>
        </c:spPr>
        <c:crossAx val="37185792"/>
        <c:crosses val="autoZero"/>
        <c:auto val="1"/>
        <c:lblAlgn val="ctr"/>
        <c:lblOffset val="100"/>
      </c:catAx>
      <c:valAx>
        <c:axId val="37185792"/>
        <c:scaling>
          <c:orientation val="minMax"/>
        </c:scaling>
        <c:axPos val="l"/>
        <c:majorGridlines/>
        <c:numFmt formatCode="0.0" sourceLinked="1"/>
        <c:tickLblPos val="nextTo"/>
        <c:crossAx val="37184256"/>
        <c:crosses val="autoZero"/>
        <c:crossBetween val="between"/>
      </c:valAx>
      <c:spPr>
        <a:solidFill>
          <a:srgbClr val="0070C0"/>
        </a:solidFill>
      </c:spPr>
    </c:plotArea>
    <c:plotVisOnly val="1"/>
  </c:chart>
  <c:txPr>
    <a:bodyPr/>
    <a:lstStyle/>
    <a:p>
      <a:pPr>
        <a:defRPr sz="1800"/>
      </a:pPr>
      <a:endParaRPr lang="fr-FR"/>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fr-FR"/>
  <c:style val="45"/>
  <c:chart>
    <c:autoTitleDeleted val="1"/>
    <c:plotArea>
      <c:layout/>
      <c:lineChart>
        <c:grouping val="standard"/>
        <c:ser>
          <c:idx val="0"/>
          <c:order val="0"/>
          <c:tx>
            <c:strRef>
              <c:f>Feuil2!$A$5</c:f>
              <c:strCache>
                <c:ptCount val="1"/>
                <c:pt idx="0">
                  <c:v>Piments</c:v>
                </c:pt>
              </c:strCache>
            </c:strRef>
          </c:tx>
          <c:spPr>
            <a:ln w="63500">
              <a:solidFill>
                <a:srgbClr val="FF0000"/>
              </a:solidFill>
            </a:ln>
          </c:spPr>
          <c:marker>
            <c:symbol val="none"/>
          </c:marker>
          <c:trendline>
            <c:spPr>
              <a:ln w="38100">
                <a:solidFill>
                  <a:srgbClr val="FFFF00"/>
                </a:solidFill>
              </a:ln>
            </c:spPr>
            <c:trendlineType val="linear"/>
          </c:trendline>
          <c:cat>
            <c:numRef>
              <c:f>Feuil2!$B$1:$Y$1</c:f>
              <c:numCache>
                <c:formatCode>General</c:formatCode>
                <c:ptCount val="24"/>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numCache>
            </c:numRef>
          </c:cat>
          <c:val>
            <c:numRef>
              <c:f>Feuil2!$B$5:$Y$5</c:f>
              <c:numCache>
                <c:formatCode>0.0</c:formatCode>
                <c:ptCount val="24"/>
                <c:pt idx="0">
                  <c:v>7.1</c:v>
                </c:pt>
                <c:pt idx="1">
                  <c:v>7.2</c:v>
                </c:pt>
                <c:pt idx="2">
                  <c:v>6.7</c:v>
                </c:pt>
                <c:pt idx="3">
                  <c:v>7.4</c:v>
                </c:pt>
                <c:pt idx="4">
                  <c:v>6</c:v>
                </c:pt>
                <c:pt idx="5">
                  <c:v>9.7000000000000011</c:v>
                </c:pt>
                <c:pt idx="6">
                  <c:v>8.8000000000000007</c:v>
                </c:pt>
                <c:pt idx="7">
                  <c:v>10.7</c:v>
                </c:pt>
                <c:pt idx="8">
                  <c:v>11</c:v>
                </c:pt>
                <c:pt idx="9">
                  <c:v>9.8000000000000007</c:v>
                </c:pt>
                <c:pt idx="10">
                  <c:v>9.7000000000000011</c:v>
                </c:pt>
                <c:pt idx="11">
                  <c:v>10</c:v>
                </c:pt>
                <c:pt idx="12">
                  <c:v>11.7</c:v>
                </c:pt>
                <c:pt idx="13">
                  <c:v>12.2</c:v>
                </c:pt>
                <c:pt idx="14">
                  <c:v>12.2</c:v>
                </c:pt>
                <c:pt idx="15">
                  <c:v>12</c:v>
                </c:pt>
                <c:pt idx="16">
                  <c:v>10.8</c:v>
                </c:pt>
                <c:pt idx="17">
                  <c:v>11.6</c:v>
                </c:pt>
                <c:pt idx="18">
                  <c:v>12.8</c:v>
                </c:pt>
                <c:pt idx="19">
                  <c:v>12.4</c:v>
                </c:pt>
                <c:pt idx="20">
                  <c:v>13</c:v>
                </c:pt>
                <c:pt idx="21">
                  <c:v>12.2</c:v>
                </c:pt>
                <c:pt idx="22">
                  <c:v>12.6</c:v>
                </c:pt>
                <c:pt idx="23">
                  <c:v>14.04040404040405</c:v>
                </c:pt>
              </c:numCache>
            </c:numRef>
          </c:val>
        </c:ser>
        <c:marker val="1"/>
        <c:axId val="51631232"/>
        <c:axId val="51632768"/>
      </c:lineChart>
      <c:catAx>
        <c:axId val="51631232"/>
        <c:scaling>
          <c:orientation val="minMax"/>
        </c:scaling>
        <c:axPos val="b"/>
        <c:numFmt formatCode="General" sourceLinked="1"/>
        <c:tickLblPos val="nextTo"/>
        <c:spPr>
          <a:solidFill>
            <a:srgbClr val="0070C0"/>
          </a:solidFill>
        </c:spPr>
        <c:txPr>
          <a:bodyPr rot="0" vert="wordArtVert"/>
          <a:lstStyle/>
          <a:p>
            <a:pPr>
              <a:defRPr sz="1200"/>
            </a:pPr>
            <a:endParaRPr lang="fr-FR"/>
          </a:p>
        </c:txPr>
        <c:crossAx val="51632768"/>
        <c:crosses val="autoZero"/>
        <c:auto val="1"/>
        <c:lblAlgn val="ctr"/>
        <c:lblOffset val="100"/>
      </c:catAx>
      <c:valAx>
        <c:axId val="51632768"/>
        <c:scaling>
          <c:orientation val="minMax"/>
          <c:max val="45"/>
        </c:scaling>
        <c:axPos val="l"/>
        <c:majorGridlines/>
        <c:numFmt formatCode="0" sourceLinked="0"/>
        <c:tickLblPos val="nextTo"/>
        <c:crossAx val="51631232"/>
        <c:crosses val="autoZero"/>
        <c:crossBetween val="between"/>
      </c:valAx>
      <c:spPr>
        <a:solidFill>
          <a:srgbClr val="0070C0"/>
        </a:solidFill>
      </c:spPr>
    </c:plotArea>
    <c:plotVisOnly val="1"/>
  </c:chart>
  <c:txPr>
    <a:bodyPr/>
    <a:lstStyle/>
    <a:p>
      <a:pPr>
        <a:defRPr sz="1800"/>
      </a:pPr>
      <a:endParaRPr lang="fr-FR"/>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fr-FR"/>
  <c:style val="48"/>
  <c:chart>
    <c:autoTitleDeleted val="1"/>
    <c:plotArea>
      <c:layout/>
      <c:lineChart>
        <c:grouping val="standard"/>
        <c:ser>
          <c:idx val="0"/>
          <c:order val="0"/>
          <c:tx>
            <c:strRef>
              <c:f>Feuil1!$A$8</c:f>
              <c:strCache>
                <c:ptCount val="1"/>
                <c:pt idx="0">
                  <c:v>BD_N</c:v>
                </c:pt>
              </c:strCache>
            </c:strRef>
          </c:tx>
          <c:spPr>
            <a:ln>
              <a:solidFill>
                <a:srgbClr val="FF0000"/>
              </a:solidFill>
            </a:ln>
          </c:spPr>
          <c:marker>
            <c:symbol val="none"/>
          </c:marker>
          <c:trendline>
            <c:spPr>
              <a:ln w="38100">
                <a:solidFill>
                  <a:srgbClr val="FFFF00"/>
                </a:solidFill>
              </a:ln>
            </c:spPr>
            <c:trendlineType val="linear"/>
          </c:trendline>
          <c:cat>
            <c:numRef>
              <c:f>Feuil1!$B$1:$AD$1</c:f>
              <c:numCache>
                <c:formatCode>General</c:formatCode>
                <c:ptCount val="29"/>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numCache>
            </c:numRef>
          </c:cat>
          <c:val>
            <c:numRef>
              <c:f>Feuil1!$B$8:$AD$8</c:f>
              <c:numCache>
                <c:formatCode>0.0</c:formatCode>
                <c:ptCount val="29"/>
                <c:pt idx="0">
                  <c:v>13.532877538709045</c:v>
                </c:pt>
                <c:pt idx="1">
                  <c:v>14.730264486169997</c:v>
                </c:pt>
                <c:pt idx="2">
                  <c:v>14.688375053033498</c:v>
                </c:pt>
                <c:pt idx="3">
                  <c:v>8.9299559471365537</c:v>
                </c:pt>
                <c:pt idx="4">
                  <c:v>11.075512405609508</c:v>
                </c:pt>
                <c:pt idx="5">
                  <c:v>16.0386409060626</c:v>
                </c:pt>
                <c:pt idx="6">
                  <c:v>9.2406091370558237</c:v>
                </c:pt>
                <c:pt idx="7">
                  <c:v>18.326254424318158</c:v>
                </c:pt>
                <c:pt idx="8">
                  <c:v>7.2397688974482488</c:v>
                </c:pt>
                <c:pt idx="9">
                  <c:v>9.1125850340136179</c:v>
                </c:pt>
                <c:pt idx="10">
                  <c:v>13.481538125409656</c:v>
                </c:pt>
                <c:pt idx="11">
                  <c:v>20.40471832418141</c:v>
                </c:pt>
                <c:pt idx="12">
                  <c:v>21.390741863755789</c:v>
                </c:pt>
                <c:pt idx="13">
                  <c:v>18.258706467661689</c:v>
                </c:pt>
                <c:pt idx="14">
                  <c:v>12.086174829510229</c:v>
                </c:pt>
                <c:pt idx="15">
                  <c:v>13.029509183980728</c:v>
                </c:pt>
                <c:pt idx="16">
                  <c:v>20.464484804891189</c:v>
                </c:pt>
                <c:pt idx="17">
                  <c:v>14.741795515616055</c:v>
                </c:pt>
                <c:pt idx="18">
                  <c:v>19.373099006828056</c:v>
                </c:pt>
                <c:pt idx="19">
                  <c:v>18.316610533328369</c:v>
                </c:pt>
                <c:pt idx="20">
                  <c:v>13.876930009724179</c:v>
                </c:pt>
                <c:pt idx="21">
                  <c:v>20.258198048193883</c:v>
                </c:pt>
                <c:pt idx="22">
                  <c:v>13.687404709469773</c:v>
                </c:pt>
                <c:pt idx="23">
                  <c:v>25.690740703937006</c:v>
                </c:pt>
                <c:pt idx="24">
                  <c:v>22.029272644288625</c:v>
                </c:pt>
                <c:pt idx="25">
                  <c:v>22.100423533190114</c:v>
                </c:pt>
                <c:pt idx="26">
                  <c:v>17.905209413966311</c:v>
                </c:pt>
                <c:pt idx="27">
                  <c:v>20.400271912987829</c:v>
                </c:pt>
                <c:pt idx="28">
                  <c:v>18.047355979920852</c:v>
                </c:pt>
              </c:numCache>
            </c:numRef>
          </c:val>
        </c:ser>
        <c:marker val="1"/>
        <c:axId val="37756288"/>
        <c:axId val="37762176"/>
      </c:lineChart>
      <c:catAx>
        <c:axId val="37756288"/>
        <c:scaling>
          <c:orientation val="minMax"/>
        </c:scaling>
        <c:axPos val="b"/>
        <c:numFmt formatCode="General" sourceLinked="1"/>
        <c:tickLblPos val="nextTo"/>
        <c:spPr>
          <a:solidFill>
            <a:srgbClr val="0070C0"/>
          </a:solidFill>
        </c:spPr>
        <c:txPr>
          <a:bodyPr rot="0" vert="wordArtVert"/>
          <a:lstStyle/>
          <a:p>
            <a:pPr>
              <a:defRPr sz="1200" baseline="0"/>
            </a:pPr>
            <a:endParaRPr lang="fr-FR"/>
          </a:p>
        </c:txPr>
        <c:crossAx val="37762176"/>
        <c:crosses val="autoZero"/>
        <c:auto val="1"/>
        <c:lblAlgn val="ctr"/>
        <c:lblOffset val="100"/>
      </c:catAx>
      <c:valAx>
        <c:axId val="37762176"/>
        <c:scaling>
          <c:orientation val="minMax"/>
        </c:scaling>
        <c:axPos val="l"/>
        <c:majorGridlines/>
        <c:numFmt formatCode="0" sourceLinked="0"/>
        <c:tickLblPos val="nextTo"/>
        <c:txPr>
          <a:bodyPr/>
          <a:lstStyle/>
          <a:p>
            <a:pPr>
              <a:defRPr sz="1400" baseline="0"/>
            </a:pPr>
            <a:endParaRPr lang="fr-FR"/>
          </a:p>
        </c:txPr>
        <c:crossAx val="37756288"/>
        <c:crosses val="autoZero"/>
        <c:crossBetween val="between"/>
      </c:valAx>
      <c:spPr>
        <a:solidFill>
          <a:srgbClr val="0070C0"/>
        </a:solidFill>
      </c:spPr>
    </c:plotArea>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fr-FR"/>
  <c:style val="41"/>
  <c:chart>
    <c:autoTitleDeleted val="1"/>
    <c:plotArea>
      <c:layout/>
      <c:lineChart>
        <c:grouping val="standard"/>
        <c:ser>
          <c:idx val="0"/>
          <c:order val="0"/>
          <c:tx>
            <c:strRef>
              <c:f>Feuil1!$A$10</c:f>
              <c:strCache>
                <c:ptCount val="1"/>
                <c:pt idx="0">
                  <c:v>OR_N</c:v>
                </c:pt>
              </c:strCache>
            </c:strRef>
          </c:tx>
          <c:spPr>
            <a:ln>
              <a:solidFill>
                <a:srgbClr val="FF0000"/>
              </a:solidFill>
            </a:ln>
          </c:spPr>
          <c:marker>
            <c:symbol val="none"/>
          </c:marker>
          <c:trendline>
            <c:spPr>
              <a:ln w="38100">
                <a:solidFill>
                  <a:srgbClr val="FFFF00"/>
                </a:solidFill>
              </a:ln>
            </c:spPr>
            <c:trendlineType val="linear"/>
          </c:trendline>
          <c:cat>
            <c:numRef>
              <c:f>Feuil1!$B$1:$AD$1</c:f>
              <c:numCache>
                <c:formatCode>General</c:formatCode>
                <c:ptCount val="29"/>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numCache>
            </c:numRef>
          </c:cat>
          <c:val>
            <c:numRef>
              <c:f>Feuil1!$B$10:$AD$10</c:f>
              <c:numCache>
                <c:formatCode>0.0</c:formatCode>
                <c:ptCount val="29"/>
                <c:pt idx="0">
                  <c:v>11.772777167947314</c:v>
                </c:pt>
                <c:pt idx="1">
                  <c:v>10.975825471698116</c:v>
                </c:pt>
                <c:pt idx="2">
                  <c:v>13.080150872230082</c:v>
                </c:pt>
                <c:pt idx="3">
                  <c:v>8.772923667786845</c:v>
                </c:pt>
                <c:pt idx="4">
                  <c:v>9.3954060705496634</c:v>
                </c:pt>
                <c:pt idx="5">
                  <c:v>13.237037037037044</c:v>
                </c:pt>
                <c:pt idx="6">
                  <c:v>6.6771929824561402</c:v>
                </c:pt>
                <c:pt idx="7">
                  <c:v>15.463689482470782</c:v>
                </c:pt>
                <c:pt idx="8">
                  <c:v>5.9196428571428594</c:v>
                </c:pt>
                <c:pt idx="9">
                  <c:v>7.5517841601392455</c:v>
                </c:pt>
                <c:pt idx="10">
                  <c:v>10.835078534031414</c:v>
                </c:pt>
                <c:pt idx="11">
                  <c:v>17.723896898208825</c:v>
                </c:pt>
                <c:pt idx="12">
                  <c:v>16.100000000000001</c:v>
                </c:pt>
                <c:pt idx="13">
                  <c:v>13</c:v>
                </c:pt>
                <c:pt idx="14">
                  <c:v>9.0707350901525672</c:v>
                </c:pt>
                <c:pt idx="15">
                  <c:v>7.7454256165473341</c:v>
                </c:pt>
                <c:pt idx="16">
                  <c:v>16.474046610169463</c:v>
                </c:pt>
                <c:pt idx="17">
                  <c:v>9.2658698539176747</c:v>
                </c:pt>
                <c:pt idx="18">
                  <c:v>12.50851458438712</c:v>
                </c:pt>
                <c:pt idx="19">
                  <c:v>12.646274126557513</c:v>
                </c:pt>
                <c:pt idx="20">
                  <c:v>8.944423883543049</c:v>
                </c:pt>
                <c:pt idx="21">
                  <c:v>11.873275001468084</c:v>
                </c:pt>
                <c:pt idx="22">
                  <c:v>8.4775717229354726</c:v>
                </c:pt>
                <c:pt idx="23">
                  <c:v>22.729170746993617</c:v>
                </c:pt>
                <c:pt idx="24">
                  <c:v>15.45877082458351</c:v>
                </c:pt>
                <c:pt idx="25">
                  <c:v>15.449894625922022</c:v>
                </c:pt>
                <c:pt idx="26">
                  <c:v>11.086143102819323</c:v>
                </c:pt>
                <c:pt idx="27">
                  <c:v>15.178375992939088</c:v>
                </c:pt>
                <c:pt idx="28">
                  <c:v>10.949370880766928</c:v>
                </c:pt>
              </c:numCache>
            </c:numRef>
          </c:val>
        </c:ser>
        <c:marker val="1"/>
        <c:axId val="37786752"/>
        <c:axId val="37788288"/>
      </c:lineChart>
      <c:catAx>
        <c:axId val="37786752"/>
        <c:scaling>
          <c:orientation val="minMax"/>
        </c:scaling>
        <c:axPos val="b"/>
        <c:numFmt formatCode="General" sourceLinked="1"/>
        <c:tickLblPos val="nextTo"/>
        <c:spPr>
          <a:solidFill>
            <a:srgbClr val="0070C0"/>
          </a:solidFill>
        </c:spPr>
        <c:txPr>
          <a:bodyPr rot="0" vert="wordArtVert"/>
          <a:lstStyle/>
          <a:p>
            <a:pPr>
              <a:defRPr sz="1200" baseline="0"/>
            </a:pPr>
            <a:endParaRPr lang="fr-FR"/>
          </a:p>
        </c:txPr>
        <c:crossAx val="37788288"/>
        <c:crosses val="autoZero"/>
        <c:auto val="1"/>
        <c:lblAlgn val="ctr"/>
        <c:lblOffset val="100"/>
      </c:catAx>
      <c:valAx>
        <c:axId val="37788288"/>
        <c:scaling>
          <c:orientation val="minMax"/>
          <c:max val="30"/>
        </c:scaling>
        <c:axPos val="l"/>
        <c:majorGridlines/>
        <c:numFmt formatCode="0" sourceLinked="0"/>
        <c:tickLblPos val="nextTo"/>
        <c:txPr>
          <a:bodyPr/>
          <a:lstStyle/>
          <a:p>
            <a:pPr>
              <a:defRPr lang="ar-TN" sz="1400" baseline="0"/>
            </a:pPr>
            <a:endParaRPr lang="fr-FR"/>
          </a:p>
        </c:txPr>
        <c:crossAx val="37786752"/>
        <c:crosses val="autoZero"/>
        <c:crossBetween val="between"/>
      </c:valAx>
      <c:spPr>
        <a:solidFill>
          <a:srgbClr val="0070C0"/>
        </a:solidFill>
      </c:spPr>
    </c:plotArea>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fr-FR"/>
  <c:style val="42"/>
  <c:chart>
    <c:autoTitleDeleted val="1"/>
    <c:plotArea>
      <c:layout>
        <c:manualLayout>
          <c:layoutTarget val="inner"/>
          <c:xMode val="edge"/>
          <c:yMode val="edge"/>
          <c:x val="7.5321400797122587E-2"/>
          <c:y val="4.0813687498933097E-2"/>
          <c:w val="0.90770329056090215"/>
          <c:h val="0.76052552962665809"/>
        </c:manualLayout>
      </c:layout>
      <c:lineChart>
        <c:grouping val="standard"/>
        <c:ser>
          <c:idx val="0"/>
          <c:order val="0"/>
          <c:tx>
            <c:strRef>
              <c:f>Feuil1!$A$9</c:f>
              <c:strCache>
                <c:ptCount val="1"/>
                <c:pt idx="0">
                  <c:v>BT_N</c:v>
                </c:pt>
              </c:strCache>
            </c:strRef>
          </c:tx>
          <c:spPr>
            <a:ln w="63500">
              <a:solidFill>
                <a:srgbClr val="FF0000"/>
              </a:solidFill>
            </a:ln>
          </c:spPr>
          <c:marker>
            <c:symbol val="none"/>
          </c:marker>
          <c:trendline>
            <c:spPr>
              <a:ln w="38100">
                <a:solidFill>
                  <a:srgbClr val="FFFF00"/>
                </a:solidFill>
              </a:ln>
            </c:spPr>
            <c:trendlineType val="linear"/>
          </c:trendline>
          <c:cat>
            <c:numRef>
              <c:f>Feuil1!$B$1:$AD$1</c:f>
              <c:numCache>
                <c:formatCode>General</c:formatCode>
                <c:ptCount val="29"/>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numCache>
            </c:numRef>
          </c:cat>
          <c:val>
            <c:numRef>
              <c:f>Feuil1!$B$9:$AD$9</c:f>
              <c:numCache>
                <c:formatCode>0.0</c:formatCode>
                <c:ptCount val="29"/>
                <c:pt idx="0">
                  <c:v>18.826347305389195</c:v>
                </c:pt>
                <c:pt idx="1">
                  <c:v>19.846952010376132</c:v>
                </c:pt>
                <c:pt idx="2">
                  <c:v>20.822818791946311</c:v>
                </c:pt>
                <c:pt idx="3">
                  <c:v>12.144670050761418</c:v>
                </c:pt>
                <c:pt idx="4">
                  <c:v>14.57604790419162</c:v>
                </c:pt>
                <c:pt idx="5">
                  <c:v>22.845369583687301</c:v>
                </c:pt>
                <c:pt idx="6">
                  <c:v>11.234507897934387</c:v>
                </c:pt>
                <c:pt idx="7">
                  <c:v>23.594240837696329</c:v>
                </c:pt>
                <c:pt idx="8">
                  <c:v>8.8027681660899706</c:v>
                </c:pt>
                <c:pt idx="9">
                  <c:v>9.5039577836411482</c:v>
                </c:pt>
                <c:pt idx="10">
                  <c:v>15.60787824529991</c:v>
                </c:pt>
                <c:pt idx="11">
                  <c:v>24.361968306922464</c:v>
                </c:pt>
                <c:pt idx="12">
                  <c:v>22</c:v>
                </c:pt>
                <c:pt idx="13">
                  <c:v>18.7</c:v>
                </c:pt>
                <c:pt idx="14">
                  <c:v>11.66666666666668</c:v>
                </c:pt>
                <c:pt idx="15">
                  <c:v>10.722722722722718</c:v>
                </c:pt>
                <c:pt idx="16">
                  <c:v>23.323104693140792</c:v>
                </c:pt>
                <c:pt idx="17">
                  <c:v>12.563457067265311</c:v>
                </c:pt>
                <c:pt idx="18">
                  <c:v>20.961175408355906</c:v>
                </c:pt>
                <c:pt idx="19">
                  <c:v>19.187245914707059</c:v>
                </c:pt>
                <c:pt idx="20">
                  <c:v>13.15526478466929</c:v>
                </c:pt>
                <c:pt idx="21">
                  <c:v>18.584983926164053</c:v>
                </c:pt>
                <c:pt idx="22">
                  <c:v>12.151011935651271</c:v>
                </c:pt>
                <c:pt idx="23">
                  <c:v>27.19840589646898</c:v>
                </c:pt>
                <c:pt idx="24">
                  <c:v>23.861943757725587</c:v>
                </c:pt>
                <c:pt idx="25">
                  <c:v>25.241736019289089</c:v>
                </c:pt>
                <c:pt idx="26">
                  <c:v>18.336439888163994</c:v>
                </c:pt>
                <c:pt idx="27">
                  <c:v>23.396449154117843</c:v>
                </c:pt>
                <c:pt idx="28">
                  <c:v>16.710456981920586</c:v>
                </c:pt>
              </c:numCache>
            </c:numRef>
          </c:val>
        </c:ser>
        <c:marker val="1"/>
        <c:axId val="51460736"/>
        <c:axId val="51462528"/>
      </c:lineChart>
      <c:catAx>
        <c:axId val="51460736"/>
        <c:scaling>
          <c:orientation val="minMax"/>
        </c:scaling>
        <c:axPos val="b"/>
        <c:numFmt formatCode="General" sourceLinked="1"/>
        <c:tickLblPos val="nextTo"/>
        <c:spPr>
          <a:solidFill>
            <a:srgbClr val="0070C0"/>
          </a:solidFill>
        </c:spPr>
        <c:txPr>
          <a:bodyPr rot="0" vert="wordArtVert"/>
          <a:lstStyle/>
          <a:p>
            <a:pPr>
              <a:defRPr sz="1200" baseline="0"/>
            </a:pPr>
            <a:endParaRPr lang="fr-FR"/>
          </a:p>
        </c:txPr>
        <c:crossAx val="51462528"/>
        <c:crosses val="autoZero"/>
        <c:auto val="1"/>
        <c:lblAlgn val="ctr"/>
        <c:lblOffset val="100"/>
      </c:catAx>
      <c:valAx>
        <c:axId val="51462528"/>
        <c:scaling>
          <c:orientation val="minMax"/>
        </c:scaling>
        <c:axPos val="l"/>
        <c:majorGridlines/>
        <c:numFmt formatCode="0" sourceLinked="0"/>
        <c:tickLblPos val="nextTo"/>
        <c:txPr>
          <a:bodyPr/>
          <a:lstStyle/>
          <a:p>
            <a:pPr>
              <a:defRPr sz="1400" baseline="0"/>
            </a:pPr>
            <a:endParaRPr lang="fr-FR"/>
          </a:p>
        </c:txPr>
        <c:crossAx val="51460736"/>
        <c:crosses val="autoZero"/>
        <c:crossBetween val="between"/>
      </c:valAx>
      <c:spPr>
        <a:solidFill>
          <a:srgbClr val="0070C0"/>
        </a:solidFill>
      </c:spPr>
    </c:plotArea>
    <c:plotVisOnly val="1"/>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fr-FR"/>
  <c:style val="44"/>
  <c:chart>
    <c:autoTitleDeleted val="1"/>
    <c:plotArea>
      <c:layout/>
      <c:lineChart>
        <c:grouping val="standard"/>
        <c:ser>
          <c:idx val="0"/>
          <c:order val="0"/>
          <c:tx>
            <c:strRef>
              <c:f>Feuil2!$A$3</c:f>
              <c:strCache>
                <c:ptCount val="1"/>
                <c:pt idx="0">
                  <c:v>Tomates</c:v>
                </c:pt>
              </c:strCache>
            </c:strRef>
          </c:tx>
          <c:spPr>
            <a:ln w="63500">
              <a:solidFill>
                <a:srgbClr val="FF0000"/>
              </a:solidFill>
            </a:ln>
          </c:spPr>
          <c:marker>
            <c:symbol val="none"/>
          </c:marker>
          <c:trendline>
            <c:spPr>
              <a:ln w="38100">
                <a:solidFill>
                  <a:srgbClr val="FFFF00"/>
                </a:solidFill>
              </a:ln>
            </c:spPr>
            <c:trendlineType val="linear"/>
          </c:trendline>
          <c:cat>
            <c:numRef>
              <c:f>Feuil2!$B$1:$Y$1</c:f>
              <c:numCache>
                <c:formatCode>General</c:formatCode>
                <c:ptCount val="24"/>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numCache>
            </c:numRef>
          </c:cat>
          <c:val>
            <c:numRef>
              <c:f>Feuil2!$B$3:$Y$3</c:f>
              <c:numCache>
                <c:formatCode>0.0</c:formatCode>
                <c:ptCount val="24"/>
                <c:pt idx="0">
                  <c:v>20.3</c:v>
                </c:pt>
                <c:pt idx="1">
                  <c:v>18.399999999999999</c:v>
                </c:pt>
                <c:pt idx="2">
                  <c:v>18.2</c:v>
                </c:pt>
                <c:pt idx="3">
                  <c:v>22.5</c:v>
                </c:pt>
                <c:pt idx="4">
                  <c:v>17.5</c:v>
                </c:pt>
                <c:pt idx="5">
                  <c:v>22.8</c:v>
                </c:pt>
                <c:pt idx="6">
                  <c:v>24.1</c:v>
                </c:pt>
                <c:pt idx="7">
                  <c:v>25.8</c:v>
                </c:pt>
                <c:pt idx="8">
                  <c:v>26.7</c:v>
                </c:pt>
                <c:pt idx="9">
                  <c:v>21.3</c:v>
                </c:pt>
                <c:pt idx="10">
                  <c:v>22.3</c:v>
                </c:pt>
                <c:pt idx="11">
                  <c:v>25.7</c:v>
                </c:pt>
                <c:pt idx="12">
                  <c:v>29.4</c:v>
                </c:pt>
                <c:pt idx="13">
                  <c:v>24.2</c:v>
                </c:pt>
                <c:pt idx="14">
                  <c:v>28.5</c:v>
                </c:pt>
                <c:pt idx="15">
                  <c:v>38.700000000000003</c:v>
                </c:pt>
                <c:pt idx="16">
                  <c:v>34.5</c:v>
                </c:pt>
                <c:pt idx="17">
                  <c:v>32.5</c:v>
                </c:pt>
                <c:pt idx="18">
                  <c:v>33.5</c:v>
                </c:pt>
                <c:pt idx="19">
                  <c:v>33.5</c:v>
                </c:pt>
                <c:pt idx="20">
                  <c:v>37.6</c:v>
                </c:pt>
                <c:pt idx="21">
                  <c:v>36.1</c:v>
                </c:pt>
                <c:pt idx="22">
                  <c:v>37</c:v>
                </c:pt>
                <c:pt idx="23">
                  <c:v>41.989400733795314</c:v>
                </c:pt>
              </c:numCache>
            </c:numRef>
          </c:val>
        </c:ser>
        <c:marker val="1"/>
        <c:axId val="51508352"/>
        <c:axId val="51509888"/>
      </c:lineChart>
      <c:catAx>
        <c:axId val="51508352"/>
        <c:scaling>
          <c:orientation val="minMax"/>
        </c:scaling>
        <c:axPos val="b"/>
        <c:numFmt formatCode="General" sourceLinked="1"/>
        <c:tickLblPos val="nextTo"/>
        <c:spPr>
          <a:solidFill>
            <a:srgbClr val="0070C0"/>
          </a:solidFill>
        </c:spPr>
        <c:txPr>
          <a:bodyPr rot="0" vert="wordArtVert"/>
          <a:lstStyle/>
          <a:p>
            <a:pPr>
              <a:defRPr sz="1200"/>
            </a:pPr>
            <a:endParaRPr lang="fr-FR"/>
          </a:p>
        </c:txPr>
        <c:crossAx val="51509888"/>
        <c:crosses val="autoZero"/>
        <c:auto val="1"/>
        <c:lblAlgn val="ctr"/>
        <c:lblOffset val="100"/>
      </c:catAx>
      <c:valAx>
        <c:axId val="51509888"/>
        <c:scaling>
          <c:orientation val="minMax"/>
        </c:scaling>
        <c:axPos val="l"/>
        <c:majorGridlines/>
        <c:numFmt formatCode="0" sourceLinked="0"/>
        <c:tickLblPos val="nextTo"/>
        <c:crossAx val="51508352"/>
        <c:crosses val="autoZero"/>
        <c:crossBetween val="between"/>
      </c:valAx>
      <c:spPr>
        <a:solidFill>
          <a:srgbClr val="0070C0"/>
        </a:solidFill>
      </c:spPr>
    </c:plotArea>
    <c:plotVisOnly val="1"/>
  </c:chart>
  <c:txPr>
    <a:bodyPr/>
    <a:lstStyle/>
    <a:p>
      <a:pPr>
        <a:defRPr sz="1800"/>
      </a:pPr>
      <a:endParaRPr lang="fr-FR"/>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fr-FR"/>
  <c:style val="45"/>
  <c:chart>
    <c:autoTitleDeleted val="1"/>
    <c:plotArea>
      <c:layout/>
      <c:lineChart>
        <c:grouping val="standard"/>
        <c:ser>
          <c:idx val="0"/>
          <c:order val="0"/>
          <c:tx>
            <c:strRef>
              <c:f>Feuil2!$A$6</c:f>
              <c:strCache>
                <c:ptCount val="1"/>
                <c:pt idx="0">
                  <c:v>Melons-Pastèques</c:v>
                </c:pt>
              </c:strCache>
            </c:strRef>
          </c:tx>
          <c:spPr>
            <a:ln w="63500">
              <a:solidFill>
                <a:srgbClr val="FF0000"/>
              </a:solidFill>
            </a:ln>
          </c:spPr>
          <c:marker>
            <c:symbol val="none"/>
          </c:marker>
          <c:trendline>
            <c:spPr>
              <a:ln w="38100">
                <a:solidFill>
                  <a:srgbClr val="FFFF00"/>
                </a:solidFill>
              </a:ln>
            </c:spPr>
            <c:trendlineType val="linear"/>
          </c:trendline>
          <c:cat>
            <c:numRef>
              <c:f>Feuil2!$B$1:$Y$1</c:f>
              <c:numCache>
                <c:formatCode>General</c:formatCode>
                <c:ptCount val="24"/>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numCache>
            </c:numRef>
          </c:cat>
          <c:val>
            <c:numRef>
              <c:f>Feuil2!$B$6:$Y$6</c:f>
              <c:numCache>
                <c:formatCode>0.0</c:formatCode>
                <c:ptCount val="24"/>
                <c:pt idx="0">
                  <c:v>11.6</c:v>
                </c:pt>
                <c:pt idx="1">
                  <c:v>11.4</c:v>
                </c:pt>
                <c:pt idx="2">
                  <c:v>11.3</c:v>
                </c:pt>
                <c:pt idx="3">
                  <c:v>12.8</c:v>
                </c:pt>
                <c:pt idx="4">
                  <c:v>12.8</c:v>
                </c:pt>
                <c:pt idx="5">
                  <c:v>9.7000000000000011</c:v>
                </c:pt>
                <c:pt idx="6">
                  <c:v>11.1</c:v>
                </c:pt>
                <c:pt idx="7">
                  <c:v>8.4</c:v>
                </c:pt>
                <c:pt idx="8">
                  <c:v>9.6</c:v>
                </c:pt>
                <c:pt idx="9">
                  <c:v>9.8000000000000007</c:v>
                </c:pt>
                <c:pt idx="10">
                  <c:v>10.200000000000001</c:v>
                </c:pt>
                <c:pt idx="11">
                  <c:v>11.9</c:v>
                </c:pt>
                <c:pt idx="12">
                  <c:v>10.6</c:v>
                </c:pt>
                <c:pt idx="13">
                  <c:v>11.7</c:v>
                </c:pt>
                <c:pt idx="14">
                  <c:v>11.5</c:v>
                </c:pt>
                <c:pt idx="15">
                  <c:v>15</c:v>
                </c:pt>
                <c:pt idx="16">
                  <c:v>14</c:v>
                </c:pt>
                <c:pt idx="17">
                  <c:v>19.899999999999999</c:v>
                </c:pt>
                <c:pt idx="18">
                  <c:v>21.4</c:v>
                </c:pt>
                <c:pt idx="19">
                  <c:v>18.2</c:v>
                </c:pt>
                <c:pt idx="20">
                  <c:v>28</c:v>
                </c:pt>
                <c:pt idx="21">
                  <c:v>20.9</c:v>
                </c:pt>
                <c:pt idx="22">
                  <c:v>34.300000000000004</c:v>
                </c:pt>
                <c:pt idx="23">
                  <c:v>23.080733036156488</c:v>
                </c:pt>
              </c:numCache>
            </c:numRef>
          </c:val>
        </c:ser>
        <c:marker val="1"/>
        <c:axId val="51526272"/>
        <c:axId val="51552640"/>
      </c:lineChart>
      <c:catAx>
        <c:axId val="51526272"/>
        <c:scaling>
          <c:orientation val="minMax"/>
        </c:scaling>
        <c:axPos val="b"/>
        <c:numFmt formatCode="General" sourceLinked="1"/>
        <c:tickLblPos val="nextTo"/>
        <c:spPr>
          <a:solidFill>
            <a:srgbClr val="0070C0"/>
          </a:solidFill>
        </c:spPr>
        <c:txPr>
          <a:bodyPr rot="0" vert="wordArtVert"/>
          <a:lstStyle/>
          <a:p>
            <a:pPr>
              <a:defRPr sz="1200"/>
            </a:pPr>
            <a:endParaRPr lang="fr-FR"/>
          </a:p>
        </c:txPr>
        <c:crossAx val="51552640"/>
        <c:crosses val="autoZero"/>
        <c:auto val="1"/>
        <c:lblAlgn val="ctr"/>
        <c:lblOffset val="100"/>
      </c:catAx>
      <c:valAx>
        <c:axId val="51552640"/>
        <c:scaling>
          <c:orientation val="minMax"/>
          <c:max val="45"/>
        </c:scaling>
        <c:axPos val="l"/>
        <c:majorGridlines/>
        <c:numFmt formatCode="0" sourceLinked="0"/>
        <c:tickLblPos val="nextTo"/>
        <c:crossAx val="51526272"/>
        <c:crosses val="autoZero"/>
        <c:crossBetween val="between"/>
      </c:valAx>
      <c:spPr>
        <a:solidFill>
          <a:srgbClr val="0070C0"/>
        </a:solidFill>
      </c:spPr>
    </c:plotArea>
    <c:plotVisOnly val="1"/>
  </c:chart>
  <c:txPr>
    <a:bodyPr/>
    <a:lstStyle/>
    <a:p>
      <a:pPr>
        <a:defRPr sz="1800"/>
      </a:pPr>
      <a:endParaRPr lang="fr-FR"/>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fr-FR"/>
  <c:style val="41"/>
  <c:chart>
    <c:autoTitleDeleted val="1"/>
    <c:plotArea>
      <c:layout/>
      <c:lineChart>
        <c:grouping val="standard"/>
        <c:ser>
          <c:idx val="0"/>
          <c:order val="0"/>
          <c:tx>
            <c:strRef>
              <c:f>Feuil2!$A$7</c:f>
              <c:strCache>
                <c:ptCount val="1"/>
                <c:pt idx="0">
                  <c:v>Oignons</c:v>
                </c:pt>
              </c:strCache>
            </c:strRef>
          </c:tx>
          <c:spPr>
            <a:ln w="63500">
              <a:solidFill>
                <a:srgbClr val="FF0000"/>
              </a:solidFill>
            </a:ln>
          </c:spPr>
          <c:marker>
            <c:symbol val="none"/>
          </c:marker>
          <c:trendline>
            <c:spPr>
              <a:ln w="38100">
                <a:solidFill>
                  <a:srgbClr val="FFFF00"/>
                </a:solidFill>
              </a:ln>
            </c:spPr>
            <c:trendlineType val="linear"/>
          </c:trendline>
          <c:cat>
            <c:numRef>
              <c:f>Feuil2!$B$1:$Y$1</c:f>
              <c:numCache>
                <c:formatCode>General</c:formatCode>
                <c:ptCount val="24"/>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numCache>
            </c:numRef>
          </c:cat>
          <c:val>
            <c:numRef>
              <c:f>Feuil2!$B$7:$Y$7</c:f>
              <c:numCache>
                <c:formatCode>General</c:formatCode>
                <c:ptCount val="24"/>
                <c:pt idx="2" formatCode="0.0">
                  <c:v>14</c:v>
                </c:pt>
                <c:pt idx="3" formatCode="0.0">
                  <c:v>17.7</c:v>
                </c:pt>
                <c:pt idx="4" formatCode="0.0">
                  <c:v>16.100000000000001</c:v>
                </c:pt>
                <c:pt idx="5" formatCode="0.0">
                  <c:v>18.100000000000001</c:v>
                </c:pt>
                <c:pt idx="6" formatCode="0.0">
                  <c:v>15.4</c:v>
                </c:pt>
                <c:pt idx="7" formatCode="0.0">
                  <c:v>15.7</c:v>
                </c:pt>
                <c:pt idx="8" formatCode="0.0">
                  <c:v>16</c:v>
                </c:pt>
                <c:pt idx="9" formatCode="0.0">
                  <c:v>15.6</c:v>
                </c:pt>
                <c:pt idx="10" formatCode="0.0">
                  <c:v>16.399999999999999</c:v>
                </c:pt>
                <c:pt idx="11" formatCode="0.0">
                  <c:v>16.399999999999999</c:v>
                </c:pt>
                <c:pt idx="12" formatCode="0.0">
                  <c:v>16.399999999999999</c:v>
                </c:pt>
                <c:pt idx="13" formatCode="0.0">
                  <c:v>16.5</c:v>
                </c:pt>
                <c:pt idx="14" formatCode="0.0">
                  <c:v>17.7</c:v>
                </c:pt>
                <c:pt idx="15" formatCode="0.0">
                  <c:v>16.8</c:v>
                </c:pt>
                <c:pt idx="16" formatCode="0.0">
                  <c:v>20.100000000000001</c:v>
                </c:pt>
                <c:pt idx="17" formatCode="0.0">
                  <c:v>20.9</c:v>
                </c:pt>
                <c:pt idx="18" formatCode="0.0">
                  <c:v>20.2</c:v>
                </c:pt>
                <c:pt idx="19" formatCode="0.0">
                  <c:v>19.3</c:v>
                </c:pt>
                <c:pt idx="20" formatCode="0.0">
                  <c:v>19.3</c:v>
                </c:pt>
                <c:pt idx="21" formatCode="0.0">
                  <c:v>18.5</c:v>
                </c:pt>
                <c:pt idx="22" formatCode="0.0">
                  <c:v>16.600000000000001</c:v>
                </c:pt>
                <c:pt idx="23" formatCode="0.0">
                  <c:v>25.459688826025459</c:v>
                </c:pt>
              </c:numCache>
            </c:numRef>
          </c:val>
        </c:ser>
        <c:marker val="1"/>
        <c:axId val="51650944"/>
        <c:axId val="51652480"/>
      </c:lineChart>
      <c:catAx>
        <c:axId val="51650944"/>
        <c:scaling>
          <c:orientation val="minMax"/>
        </c:scaling>
        <c:axPos val="b"/>
        <c:numFmt formatCode="General" sourceLinked="1"/>
        <c:tickLblPos val="nextTo"/>
        <c:spPr>
          <a:solidFill>
            <a:srgbClr val="0070C0"/>
          </a:solidFill>
        </c:spPr>
        <c:txPr>
          <a:bodyPr rot="0" vert="wordArtVert"/>
          <a:lstStyle/>
          <a:p>
            <a:pPr>
              <a:defRPr sz="1200"/>
            </a:pPr>
            <a:endParaRPr lang="fr-FR"/>
          </a:p>
        </c:txPr>
        <c:crossAx val="51652480"/>
        <c:crosses val="autoZero"/>
        <c:auto val="1"/>
        <c:lblAlgn val="ctr"/>
        <c:lblOffset val="100"/>
      </c:catAx>
      <c:valAx>
        <c:axId val="51652480"/>
        <c:scaling>
          <c:orientation val="minMax"/>
          <c:max val="45"/>
        </c:scaling>
        <c:axPos val="l"/>
        <c:majorGridlines/>
        <c:numFmt formatCode="0" sourceLinked="0"/>
        <c:tickLblPos val="nextTo"/>
        <c:crossAx val="51650944"/>
        <c:crosses val="autoZero"/>
        <c:crossBetween val="between"/>
      </c:valAx>
      <c:spPr>
        <a:solidFill>
          <a:srgbClr val="0070C0"/>
        </a:solidFill>
      </c:spPr>
    </c:plotArea>
    <c:plotVisOnly val="1"/>
  </c:chart>
  <c:txPr>
    <a:bodyPr/>
    <a:lstStyle/>
    <a:p>
      <a:pPr>
        <a:defRPr sz="1800"/>
      </a:pPr>
      <a:endParaRPr lang="fr-FR"/>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fr-FR"/>
  <c:style val="48"/>
  <c:chart>
    <c:autoTitleDeleted val="1"/>
    <c:plotArea>
      <c:layout/>
      <c:lineChart>
        <c:grouping val="standard"/>
        <c:ser>
          <c:idx val="0"/>
          <c:order val="0"/>
          <c:tx>
            <c:strRef>
              <c:f>Feuil2!$A$2</c:f>
              <c:strCache>
                <c:ptCount val="1"/>
                <c:pt idx="0">
                  <c:v>Pomme de terre</c:v>
                </c:pt>
              </c:strCache>
            </c:strRef>
          </c:tx>
          <c:spPr>
            <a:ln w="63500">
              <a:solidFill>
                <a:srgbClr val="FF0000"/>
              </a:solidFill>
            </a:ln>
          </c:spPr>
          <c:marker>
            <c:symbol val="none"/>
          </c:marker>
          <c:trendline>
            <c:spPr>
              <a:ln w="38100">
                <a:solidFill>
                  <a:srgbClr val="FFFF00"/>
                </a:solidFill>
              </a:ln>
            </c:spPr>
            <c:trendlineType val="linear"/>
          </c:trendline>
          <c:cat>
            <c:numRef>
              <c:f>Feuil2!$B$1:$Y$1</c:f>
              <c:numCache>
                <c:formatCode>General</c:formatCode>
                <c:ptCount val="24"/>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numCache>
            </c:numRef>
          </c:cat>
          <c:val>
            <c:numRef>
              <c:f>Feuil2!$B$2:$Y$2</c:f>
              <c:numCache>
                <c:formatCode>0.0</c:formatCode>
                <c:ptCount val="24"/>
                <c:pt idx="0">
                  <c:v>11</c:v>
                </c:pt>
                <c:pt idx="1">
                  <c:v>11.4</c:v>
                </c:pt>
                <c:pt idx="2">
                  <c:v>9.5</c:v>
                </c:pt>
                <c:pt idx="3">
                  <c:v>11.1</c:v>
                </c:pt>
                <c:pt idx="4">
                  <c:v>11.2</c:v>
                </c:pt>
                <c:pt idx="5">
                  <c:v>11.3</c:v>
                </c:pt>
                <c:pt idx="6">
                  <c:v>13.7</c:v>
                </c:pt>
                <c:pt idx="7">
                  <c:v>12.9</c:v>
                </c:pt>
                <c:pt idx="8">
                  <c:v>12.9</c:v>
                </c:pt>
                <c:pt idx="9">
                  <c:v>14.4</c:v>
                </c:pt>
                <c:pt idx="10">
                  <c:v>12.5</c:v>
                </c:pt>
                <c:pt idx="11">
                  <c:v>13.7</c:v>
                </c:pt>
                <c:pt idx="12">
                  <c:v>12.5</c:v>
                </c:pt>
                <c:pt idx="13">
                  <c:v>13</c:v>
                </c:pt>
                <c:pt idx="14">
                  <c:v>13.9</c:v>
                </c:pt>
                <c:pt idx="15">
                  <c:v>15.7</c:v>
                </c:pt>
                <c:pt idx="16">
                  <c:v>14</c:v>
                </c:pt>
                <c:pt idx="17">
                  <c:v>15.5</c:v>
                </c:pt>
                <c:pt idx="18">
                  <c:v>15</c:v>
                </c:pt>
                <c:pt idx="19">
                  <c:v>14.8</c:v>
                </c:pt>
                <c:pt idx="20">
                  <c:v>16.399999999999999</c:v>
                </c:pt>
                <c:pt idx="21">
                  <c:v>12.5</c:v>
                </c:pt>
                <c:pt idx="22">
                  <c:v>14.5</c:v>
                </c:pt>
                <c:pt idx="23">
                  <c:v>14.183551847437425</c:v>
                </c:pt>
              </c:numCache>
            </c:numRef>
          </c:val>
        </c:ser>
        <c:marker val="1"/>
        <c:axId val="51693440"/>
        <c:axId val="51694976"/>
      </c:lineChart>
      <c:catAx>
        <c:axId val="51693440"/>
        <c:scaling>
          <c:orientation val="minMax"/>
        </c:scaling>
        <c:axPos val="b"/>
        <c:numFmt formatCode="General" sourceLinked="1"/>
        <c:tickLblPos val="nextTo"/>
        <c:spPr>
          <a:solidFill>
            <a:srgbClr val="0070C0"/>
          </a:solidFill>
        </c:spPr>
        <c:txPr>
          <a:bodyPr rot="0" vert="wordArtVert"/>
          <a:lstStyle/>
          <a:p>
            <a:pPr>
              <a:defRPr sz="1200"/>
            </a:pPr>
            <a:endParaRPr lang="fr-FR"/>
          </a:p>
        </c:txPr>
        <c:crossAx val="51694976"/>
        <c:crosses val="autoZero"/>
        <c:auto val="1"/>
        <c:lblAlgn val="ctr"/>
        <c:lblOffset val="100"/>
      </c:catAx>
      <c:valAx>
        <c:axId val="51694976"/>
        <c:scaling>
          <c:orientation val="minMax"/>
          <c:max val="45"/>
        </c:scaling>
        <c:axPos val="l"/>
        <c:majorGridlines/>
        <c:numFmt formatCode="0" sourceLinked="0"/>
        <c:tickLblPos val="nextTo"/>
        <c:crossAx val="51693440"/>
        <c:crosses val="autoZero"/>
        <c:crossBetween val="between"/>
      </c:valAx>
      <c:spPr>
        <a:solidFill>
          <a:srgbClr val="0070C0"/>
        </a:solidFill>
      </c:spPr>
    </c:plotArea>
    <c:plotVisOnly val="1"/>
  </c:chart>
  <c:txPr>
    <a:bodyPr/>
    <a:lstStyle/>
    <a:p>
      <a:pPr>
        <a:defRPr sz="1800"/>
      </a:pPr>
      <a:endParaRPr lang="fr-FR"/>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fr-FR"/>
  <c:style val="46"/>
  <c:chart>
    <c:autoTitleDeleted val="1"/>
    <c:plotArea>
      <c:layout/>
      <c:lineChart>
        <c:grouping val="standard"/>
        <c:ser>
          <c:idx val="0"/>
          <c:order val="0"/>
          <c:tx>
            <c:strRef>
              <c:f>Feuil2!$A$4</c:f>
              <c:strCache>
                <c:ptCount val="1"/>
                <c:pt idx="0">
                  <c:v>Artichauts</c:v>
                </c:pt>
              </c:strCache>
            </c:strRef>
          </c:tx>
          <c:spPr>
            <a:ln w="63500">
              <a:solidFill>
                <a:srgbClr val="FF0000"/>
              </a:solidFill>
            </a:ln>
          </c:spPr>
          <c:marker>
            <c:symbol val="none"/>
          </c:marker>
          <c:trendline>
            <c:spPr>
              <a:ln w="38100">
                <a:solidFill>
                  <a:srgbClr val="FFFF00"/>
                </a:solidFill>
              </a:ln>
            </c:spPr>
            <c:trendlineType val="linear"/>
          </c:trendline>
          <c:cat>
            <c:numRef>
              <c:f>Feuil2!$B$1:$Y$1</c:f>
              <c:numCache>
                <c:formatCode>General</c:formatCode>
                <c:ptCount val="24"/>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numCache>
            </c:numRef>
          </c:cat>
          <c:val>
            <c:numRef>
              <c:f>Feuil2!$B$4:$Y$4</c:f>
              <c:numCache>
                <c:formatCode>0.0</c:formatCode>
                <c:ptCount val="24"/>
                <c:pt idx="0">
                  <c:v>9.2000000000000011</c:v>
                </c:pt>
                <c:pt idx="1">
                  <c:v>5.8</c:v>
                </c:pt>
                <c:pt idx="2">
                  <c:v>3.6</c:v>
                </c:pt>
                <c:pt idx="3">
                  <c:v>5.6</c:v>
                </c:pt>
                <c:pt idx="4">
                  <c:v>8.8000000000000007</c:v>
                </c:pt>
                <c:pt idx="5">
                  <c:v>10</c:v>
                </c:pt>
                <c:pt idx="6">
                  <c:v>10.7</c:v>
                </c:pt>
                <c:pt idx="7">
                  <c:v>6</c:v>
                </c:pt>
                <c:pt idx="8">
                  <c:v>7.2</c:v>
                </c:pt>
                <c:pt idx="9">
                  <c:v>7.1</c:v>
                </c:pt>
                <c:pt idx="10">
                  <c:v>7.6</c:v>
                </c:pt>
                <c:pt idx="11">
                  <c:v>8.4</c:v>
                </c:pt>
                <c:pt idx="12">
                  <c:v>8.1</c:v>
                </c:pt>
                <c:pt idx="13">
                  <c:v>9</c:v>
                </c:pt>
                <c:pt idx="14">
                  <c:v>8.4</c:v>
                </c:pt>
                <c:pt idx="15">
                  <c:v>7.3</c:v>
                </c:pt>
                <c:pt idx="16">
                  <c:v>6.8</c:v>
                </c:pt>
                <c:pt idx="17">
                  <c:v>9.5</c:v>
                </c:pt>
                <c:pt idx="18">
                  <c:v>7</c:v>
                </c:pt>
                <c:pt idx="19">
                  <c:v>5.9</c:v>
                </c:pt>
                <c:pt idx="20">
                  <c:v>6.7</c:v>
                </c:pt>
                <c:pt idx="21">
                  <c:v>5.5</c:v>
                </c:pt>
                <c:pt idx="22">
                  <c:v>5.5</c:v>
                </c:pt>
                <c:pt idx="23">
                  <c:v>6.25</c:v>
                </c:pt>
              </c:numCache>
            </c:numRef>
          </c:val>
        </c:ser>
        <c:marker val="1"/>
        <c:axId val="51707264"/>
        <c:axId val="51598464"/>
      </c:lineChart>
      <c:catAx>
        <c:axId val="51707264"/>
        <c:scaling>
          <c:orientation val="minMax"/>
        </c:scaling>
        <c:axPos val="b"/>
        <c:numFmt formatCode="General" sourceLinked="1"/>
        <c:tickLblPos val="nextTo"/>
        <c:spPr>
          <a:solidFill>
            <a:srgbClr val="0070C0"/>
          </a:solidFill>
        </c:spPr>
        <c:txPr>
          <a:bodyPr rot="0" vert="wordArtVert"/>
          <a:lstStyle/>
          <a:p>
            <a:pPr>
              <a:defRPr sz="1200"/>
            </a:pPr>
            <a:endParaRPr lang="fr-FR"/>
          </a:p>
        </c:txPr>
        <c:crossAx val="51598464"/>
        <c:crosses val="autoZero"/>
        <c:auto val="1"/>
        <c:lblAlgn val="ctr"/>
        <c:lblOffset val="100"/>
      </c:catAx>
      <c:valAx>
        <c:axId val="51598464"/>
        <c:scaling>
          <c:orientation val="minMax"/>
          <c:max val="45"/>
        </c:scaling>
        <c:axPos val="l"/>
        <c:majorGridlines/>
        <c:numFmt formatCode="0" sourceLinked="0"/>
        <c:tickLblPos val="nextTo"/>
        <c:crossAx val="51707264"/>
        <c:crosses val="autoZero"/>
        <c:crossBetween val="between"/>
      </c:valAx>
      <c:spPr>
        <a:solidFill>
          <a:srgbClr val="0070C0"/>
        </a:solidFill>
      </c:spPr>
    </c:plotArea>
    <c:plotVisOnly val="1"/>
  </c:chart>
  <c:txPr>
    <a:bodyPr/>
    <a:lstStyle/>
    <a:p>
      <a:pPr>
        <a:defRPr sz="1800"/>
      </a:pPr>
      <a:endParaRPr lang="fr-FR"/>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1313" cy="49212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765550" y="0"/>
            <a:ext cx="2881313" cy="492125"/>
          </a:xfrm>
          <a:prstGeom prst="rect">
            <a:avLst/>
          </a:prstGeom>
        </p:spPr>
        <p:txBody>
          <a:bodyPr vert="horz" lIns="91440" tIns="45720" rIns="91440" bIns="45720" rtlCol="0"/>
          <a:lstStyle>
            <a:lvl1pPr algn="r">
              <a:defRPr sz="1200"/>
            </a:lvl1pPr>
          </a:lstStyle>
          <a:p>
            <a:fld id="{CC98BC75-DD30-41E8-A047-54514199B6F4}" type="datetimeFigureOut">
              <a:rPr lang="fr-FR" smtClean="0"/>
              <a:t>02/05/2009</a:t>
            </a:fld>
            <a:endParaRPr lang="fr-FR"/>
          </a:p>
        </p:txBody>
      </p:sp>
      <p:sp>
        <p:nvSpPr>
          <p:cNvPr id="4" name="Espace réservé du pied de page 3"/>
          <p:cNvSpPr>
            <a:spLocks noGrp="1"/>
          </p:cNvSpPr>
          <p:nvPr>
            <p:ph type="ftr" sz="quarter" idx="2"/>
          </p:nvPr>
        </p:nvSpPr>
        <p:spPr>
          <a:xfrm>
            <a:off x="0" y="9356725"/>
            <a:ext cx="2881313" cy="492125"/>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765550" y="9356725"/>
            <a:ext cx="2881313" cy="492125"/>
          </a:xfrm>
          <a:prstGeom prst="rect">
            <a:avLst/>
          </a:prstGeom>
        </p:spPr>
        <p:txBody>
          <a:bodyPr vert="horz" lIns="91440" tIns="45720" rIns="91440" bIns="45720" rtlCol="0" anchor="b"/>
          <a:lstStyle>
            <a:lvl1pPr algn="r">
              <a:defRPr sz="1200"/>
            </a:lvl1pPr>
          </a:lstStyle>
          <a:p>
            <a:fld id="{3937733D-BA34-49FE-A12A-8702E28C8487}" type="slidenum">
              <a:rPr lang="fr-FR" smtClean="0"/>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0995" cy="49252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765916" y="0"/>
            <a:ext cx="2880995" cy="492522"/>
          </a:xfrm>
          <a:prstGeom prst="rect">
            <a:avLst/>
          </a:prstGeom>
        </p:spPr>
        <p:txBody>
          <a:bodyPr vert="horz" lIns="91440" tIns="45720" rIns="91440" bIns="45720" rtlCol="0"/>
          <a:lstStyle>
            <a:lvl1pPr algn="r">
              <a:defRPr sz="1200"/>
            </a:lvl1pPr>
          </a:lstStyle>
          <a:p>
            <a:fld id="{714AC4A1-3CAE-4277-8753-1F63F072C026}" type="datetimeFigureOut">
              <a:rPr lang="fr-FR" smtClean="0"/>
              <a:pPr/>
              <a:t>02/05/2009</a:t>
            </a:fld>
            <a:endParaRPr lang="fr-FR"/>
          </a:p>
        </p:txBody>
      </p:sp>
      <p:sp>
        <p:nvSpPr>
          <p:cNvPr id="4" name="Espace réservé de l'image des diapositives 3"/>
          <p:cNvSpPr>
            <a:spLocks noGrp="1" noRot="1" noChangeAspect="1"/>
          </p:cNvSpPr>
          <p:nvPr>
            <p:ph type="sldImg" idx="2"/>
          </p:nvPr>
        </p:nvSpPr>
        <p:spPr>
          <a:xfrm>
            <a:off x="862013" y="738188"/>
            <a:ext cx="4924425" cy="3694112"/>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64845" y="4678958"/>
            <a:ext cx="5318760" cy="443269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356206"/>
            <a:ext cx="2880995" cy="49252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765916" y="9356206"/>
            <a:ext cx="2880995" cy="492522"/>
          </a:xfrm>
          <a:prstGeom prst="rect">
            <a:avLst/>
          </a:prstGeom>
        </p:spPr>
        <p:txBody>
          <a:bodyPr vert="horz" lIns="91440" tIns="45720" rIns="91440" bIns="45720" rtlCol="0" anchor="b"/>
          <a:lstStyle>
            <a:lvl1pPr algn="r">
              <a:defRPr sz="1200"/>
            </a:lvl1pPr>
          </a:lstStyle>
          <a:p>
            <a:fld id="{4AFA6EC1-3752-44AB-A9A9-343AC9E39704}"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re 28"/>
          <p:cNvSpPr>
            <a:spLocks noGrp="1"/>
          </p:cNvSpPr>
          <p:nvPr>
            <p:ph type="ctrTitle"/>
          </p:nvPr>
        </p:nvSpPr>
        <p:spPr>
          <a:xfrm>
            <a:off x="381000" y="4853411"/>
            <a:ext cx="8458200" cy="1222375"/>
          </a:xfrm>
        </p:spPr>
        <p:txBody>
          <a:bodyPr anchor="t"/>
          <a:lstStyle/>
          <a:p>
            <a:r>
              <a:rPr kumimoji="0" lang="fr-FR" smtClean="0"/>
              <a:t>Cliquez pour modifier le style du titre</a:t>
            </a:r>
            <a:endParaRPr kumimoji="0" lang="en-US"/>
          </a:p>
        </p:txBody>
      </p:sp>
      <p:sp>
        <p:nvSpPr>
          <p:cNvPr id="9" name="Sous-titr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16" name="Espace réservé de la date 15"/>
          <p:cNvSpPr>
            <a:spLocks noGrp="1"/>
          </p:cNvSpPr>
          <p:nvPr>
            <p:ph type="dt" sz="half" idx="10"/>
          </p:nvPr>
        </p:nvSpPr>
        <p:spPr/>
        <p:txBody>
          <a:bodyPr/>
          <a:lstStyle/>
          <a:p>
            <a:fld id="{D7244FD3-6D27-4636-A270-74BD3A4B6797}" type="datetime1">
              <a:rPr lang="fr-FR" smtClean="0"/>
              <a:pPr/>
              <a:t>02/05/2009</a:t>
            </a:fld>
            <a:endParaRPr lang="fr-FR"/>
          </a:p>
        </p:txBody>
      </p:sp>
      <p:sp>
        <p:nvSpPr>
          <p:cNvPr id="2" name="Espace réservé du pied de page 1"/>
          <p:cNvSpPr>
            <a:spLocks noGrp="1"/>
          </p:cNvSpPr>
          <p:nvPr>
            <p:ph type="ftr" sz="quarter" idx="11"/>
          </p:nvPr>
        </p:nvSpPr>
        <p:spPr/>
        <p:txBody>
          <a:bodyPr/>
          <a:lstStyle/>
          <a:p>
            <a:endParaRPr lang="fr-FR"/>
          </a:p>
        </p:txBody>
      </p:sp>
      <p:sp>
        <p:nvSpPr>
          <p:cNvPr id="15" name="Espace réservé du numéro de diapositive 14"/>
          <p:cNvSpPr>
            <a:spLocks noGrp="1"/>
          </p:cNvSpPr>
          <p:nvPr>
            <p:ph type="sldNum" sz="quarter" idx="12"/>
          </p:nvPr>
        </p:nvSpPr>
        <p:spPr>
          <a:xfrm>
            <a:off x="8229600" y="6473952"/>
            <a:ext cx="758952" cy="246888"/>
          </a:xfrm>
        </p:spPr>
        <p:txBody>
          <a:bodyPr/>
          <a:lstStyle/>
          <a:p>
            <a:fld id="{EAB07BE2-A29E-49EB-997D-150549B1255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0D4F01D-78A2-4660-8CD1-A29975ACDBD0}" type="datetime1">
              <a:rPr lang="fr-FR" smtClean="0"/>
              <a:pPr/>
              <a:t>02/05/2009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AB07BE2-A29E-49EB-997D-150549B1255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549276"/>
            <a:ext cx="18288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549276"/>
            <a:ext cx="62484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95D3266-8233-45E0-B377-90D9BD529A4D}" type="datetime1">
              <a:rPr lang="fr-FR" smtClean="0"/>
              <a:pPr/>
              <a:t>02/05/2009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AB07BE2-A29E-49EB-997D-150549B1255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2" name="Titre 21"/>
          <p:cNvSpPr>
            <a:spLocks noGrp="1"/>
          </p:cNvSpPr>
          <p:nvPr>
            <p:ph type="title"/>
          </p:nvPr>
        </p:nvSpPr>
        <p:spPr/>
        <p:txBody>
          <a:bodyPr/>
          <a:lstStyle/>
          <a:p>
            <a:r>
              <a:rPr kumimoji="0" lang="fr-FR" smtClean="0"/>
              <a:t>Cliquez pour modifier le style du titre</a:t>
            </a:r>
            <a:endParaRPr kumimoji="0" lang="en-US"/>
          </a:p>
        </p:txBody>
      </p:sp>
      <p:sp>
        <p:nvSpPr>
          <p:cNvPr id="27" name="Espace réservé du contenu 26"/>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1C2B337F-D867-454A-B25D-BDEAF6C8F343}" type="datetime1">
              <a:rPr lang="fr-FR" smtClean="0"/>
              <a:pPr/>
              <a:t>02/05/2009</a:t>
            </a:fld>
            <a:endParaRPr lang="fr-FR"/>
          </a:p>
        </p:txBody>
      </p:sp>
      <p:sp>
        <p:nvSpPr>
          <p:cNvPr id="19" name="Espace réservé du pied de page 18"/>
          <p:cNvSpPr>
            <a:spLocks noGrp="1"/>
          </p:cNvSpPr>
          <p:nvPr>
            <p:ph type="ftr" sz="quarter" idx="11"/>
          </p:nvPr>
        </p:nvSpPr>
        <p:spPr>
          <a:xfrm>
            <a:off x="3581400" y="76200"/>
            <a:ext cx="2895600" cy="288925"/>
          </a:xfrm>
        </p:spPr>
        <p:txBody>
          <a:bodyPr/>
          <a:lstStyle/>
          <a:p>
            <a:endParaRPr lang="fr-FR"/>
          </a:p>
        </p:txBody>
      </p:sp>
      <p:sp>
        <p:nvSpPr>
          <p:cNvPr id="16" name="Espace réservé du numéro de diapositive 15"/>
          <p:cNvSpPr>
            <a:spLocks noGrp="1"/>
          </p:cNvSpPr>
          <p:nvPr>
            <p:ph type="sldNum" sz="quarter" idx="12"/>
          </p:nvPr>
        </p:nvSpPr>
        <p:spPr>
          <a:xfrm>
            <a:off x="8229600" y="6473952"/>
            <a:ext cx="758952" cy="246888"/>
          </a:xfrm>
        </p:spPr>
        <p:txBody>
          <a:bodyPr/>
          <a:lstStyle/>
          <a:p>
            <a:fld id="{EAB07BE2-A29E-49EB-997D-150549B1255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texte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19" name="Espace réservé de la date 18"/>
          <p:cNvSpPr>
            <a:spLocks noGrp="1"/>
          </p:cNvSpPr>
          <p:nvPr>
            <p:ph type="dt" sz="half" idx="10"/>
          </p:nvPr>
        </p:nvSpPr>
        <p:spPr/>
        <p:txBody>
          <a:bodyPr/>
          <a:lstStyle/>
          <a:p>
            <a:fld id="{28314E66-316B-411C-B819-C559F47EC3A1}" type="datetime1">
              <a:rPr lang="fr-FR" smtClean="0"/>
              <a:pPr/>
              <a:t>02/05/2009</a:t>
            </a:fld>
            <a:endParaRPr lang="fr-FR"/>
          </a:p>
        </p:txBody>
      </p:sp>
      <p:sp>
        <p:nvSpPr>
          <p:cNvPr id="11" name="Espace réservé du pied de page 10"/>
          <p:cNvSpPr>
            <a:spLocks noGrp="1"/>
          </p:cNvSpPr>
          <p:nvPr>
            <p:ph type="ftr" sz="quarter" idx="11"/>
          </p:nvPr>
        </p:nvSpPr>
        <p:spPr/>
        <p:txBody>
          <a:bodyPr/>
          <a:lstStyle/>
          <a:p>
            <a:endParaRPr lang="fr-FR"/>
          </a:p>
        </p:txBody>
      </p:sp>
      <p:sp>
        <p:nvSpPr>
          <p:cNvPr id="16" name="Espace réservé du numéro de diapositive 15"/>
          <p:cNvSpPr>
            <a:spLocks noGrp="1"/>
          </p:cNvSpPr>
          <p:nvPr>
            <p:ph type="sldNum" sz="quarter" idx="12"/>
          </p:nvPr>
        </p:nvSpPr>
        <p:spPr/>
        <p:txBody>
          <a:bodyPr/>
          <a:lstStyle/>
          <a:p>
            <a:fld id="{EAB07BE2-A29E-49EB-997D-150549B12558}" type="slidenum">
              <a:rPr lang="fr-FR" smtClean="0"/>
              <a:pPr/>
              <a:t>‹N°›</a:t>
            </a:fld>
            <a:endParaRPr lang="fr-FR"/>
          </a:p>
        </p:txBody>
      </p:sp>
      <p:sp>
        <p:nvSpPr>
          <p:cNvPr id="8" name="Titre 7"/>
          <p:cNvSpPr>
            <a:spLocks noGrp="1"/>
          </p:cNvSpPr>
          <p:nvPr>
            <p:ph type="title"/>
          </p:nvPr>
        </p:nvSpPr>
        <p:spPr>
          <a:xfrm>
            <a:off x="180475" y="2947085"/>
            <a:ext cx="8686800" cy="1184825"/>
          </a:xfrm>
        </p:spPr>
        <p:txBody>
          <a:bodyPr rtlCol="0" anchor="t"/>
          <a:lstStyle>
            <a:lvl1pPr algn="r">
              <a:defRPr/>
            </a:lvl1pPr>
          </a:lstStyle>
          <a:p>
            <a:r>
              <a:rPr kumimoji="0" lang="fr-FR" smtClean="0"/>
              <a:t>Cliquez pour modifier le style du titre</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0" name="Titre 19"/>
          <p:cNvSpPr>
            <a:spLocks noGrp="1"/>
          </p:cNvSpPr>
          <p:nvPr>
            <p:ph type="title"/>
          </p:nvPr>
        </p:nvSpPr>
        <p:spPr>
          <a:xfrm>
            <a:off x="301752" y="457200"/>
            <a:ext cx="8686800" cy="841248"/>
          </a:xfrm>
        </p:spPr>
        <p:txBody>
          <a:bodyPr/>
          <a:lstStyle/>
          <a:p>
            <a:r>
              <a:rPr kumimoji="0" lang="fr-FR" smtClean="0"/>
              <a:t>Cliquez pour modifier le style du titre</a:t>
            </a:r>
            <a:endParaRPr kumimoji="0" lang="en-US"/>
          </a:p>
        </p:txBody>
      </p:sp>
      <p:sp>
        <p:nvSpPr>
          <p:cNvPr id="14" name="Espace réservé du contenu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0"/>
          </p:nvPr>
        </p:nvSpPr>
        <p:spPr/>
        <p:txBody>
          <a:bodyPr/>
          <a:lstStyle/>
          <a:p>
            <a:fld id="{41A6698A-9C4F-487D-A2D1-A4ACDD99293A}" type="datetime1">
              <a:rPr lang="fr-FR" smtClean="0"/>
              <a:pPr/>
              <a:t>02/05/2009</a:t>
            </a:fld>
            <a:endParaRPr lang="fr-FR"/>
          </a:p>
        </p:txBody>
      </p:sp>
      <p:sp>
        <p:nvSpPr>
          <p:cNvPr id="10" name="Espace réservé du pied de page 9"/>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EAB07BE2-A29E-49EB-997D-150549B1255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9" name="Titre 28"/>
          <p:cNvSpPr>
            <a:spLocks noGrp="1"/>
          </p:cNvSpPr>
          <p:nvPr>
            <p:ph type="title"/>
          </p:nvPr>
        </p:nvSpPr>
        <p:spPr>
          <a:xfrm>
            <a:off x="304800" y="5410200"/>
            <a:ext cx="8610600" cy="882650"/>
          </a:xfrm>
        </p:spPr>
        <p:txBody>
          <a:bodyPr anchor="ctr"/>
          <a:lstStyle>
            <a:lvl1pPr>
              <a:defRPr/>
            </a:lvl1p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25" name="Espace réservé du texte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8" name="Espace réservé du contenu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0"/>
          </p:nvPr>
        </p:nvSpPr>
        <p:spPr/>
        <p:txBody>
          <a:bodyPr/>
          <a:lstStyle/>
          <a:p>
            <a:fld id="{742CAC85-6005-4464-9086-149986F0C344}" type="datetime1">
              <a:rPr lang="fr-FR" smtClean="0"/>
              <a:pPr/>
              <a:t>02/05/2009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229600" y="6477000"/>
            <a:ext cx="762000" cy="246888"/>
          </a:xfrm>
        </p:spPr>
        <p:txBody>
          <a:bodyPr/>
          <a:lstStyle/>
          <a:p>
            <a:fld id="{EAB07BE2-A29E-49EB-997D-150549B12558}" type="slidenum">
              <a:rPr lang="fr-FR" smtClean="0"/>
              <a:pPr/>
              <a:t>‹N°›</a:t>
            </a:fld>
            <a:endParaRPr lang="fr-FR"/>
          </a:p>
        </p:txBody>
      </p:sp>
      <p:sp>
        <p:nvSpPr>
          <p:cNvPr id="11" name="Connecteur droit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0" name="Titre 29"/>
          <p:cNvSpPr>
            <a:spLocks noGrp="1"/>
          </p:cNvSpPr>
          <p:nvPr>
            <p:ph type="title"/>
          </p:nvPr>
        </p:nvSpPr>
        <p:spPr>
          <a:xfrm>
            <a:off x="301752" y="457200"/>
            <a:ext cx="8686800" cy="841248"/>
          </a:xfrm>
        </p:spPr>
        <p:txBody>
          <a:bodyPr/>
          <a:lstStyle/>
          <a:p>
            <a:r>
              <a:rPr kumimoji="0" lang="fr-FR" smtClean="0"/>
              <a:t>Cliquez pour modifier le style du titre</a:t>
            </a:r>
            <a:endParaRPr kumimoji="0" lang="en-US"/>
          </a:p>
        </p:txBody>
      </p:sp>
      <p:sp>
        <p:nvSpPr>
          <p:cNvPr id="12" name="Espace réservé de la date 11"/>
          <p:cNvSpPr>
            <a:spLocks noGrp="1"/>
          </p:cNvSpPr>
          <p:nvPr>
            <p:ph type="dt" sz="half" idx="10"/>
          </p:nvPr>
        </p:nvSpPr>
        <p:spPr/>
        <p:txBody>
          <a:bodyPr/>
          <a:lstStyle/>
          <a:p>
            <a:fld id="{910E77C8-4B68-4A5C-AFF6-3338EBF36DFA}" type="datetime1">
              <a:rPr lang="fr-FR" smtClean="0"/>
              <a:pPr/>
              <a:t>02/05/2009</a:t>
            </a:fld>
            <a:endParaRPr lang="fr-FR"/>
          </a:p>
        </p:txBody>
      </p:sp>
      <p:sp>
        <p:nvSpPr>
          <p:cNvPr id="21" name="Espace réservé du pied de page 20"/>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AB07BE2-A29E-49EB-997D-150549B1255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7E687844-37AD-4451-9514-486FCD36E307}" type="datetime1">
              <a:rPr lang="fr-FR" smtClean="0"/>
              <a:pPr/>
              <a:t>02/05/2009</a:t>
            </a:fld>
            <a:endParaRPr lang="fr-FR"/>
          </a:p>
        </p:txBody>
      </p:sp>
      <p:sp>
        <p:nvSpPr>
          <p:cNvPr id="24" name="Espace réservé du pied de page 23"/>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AB07BE2-A29E-49EB-997D-150549B1255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Connecteur droit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re 11"/>
          <p:cNvSpPr>
            <a:spLocks noGrp="1"/>
          </p:cNvSpPr>
          <p:nvPr>
            <p:ph type="title"/>
          </p:nvPr>
        </p:nvSpPr>
        <p:spPr>
          <a:xfrm>
            <a:off x="457200" y="5486400"/>
            <a:ext cx="8458200" cy="520700"/>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14" name="Espace réservé du contenu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EC762F5A-E5AB-4BAE-867E-BF2162A2F42E}" type="datetime1">
              <a:rPr lang="fr-FR" smtClean="0"/>
              <a:pPr/>
              <a:t>02/05/2009</a:t>
            </a:fld>
            <a:endParaRPr lang="fr-FR"/>
          </a:p>
        </p:txBody>
      </p:sp>
      <p:sp>
        <p:nvSpPr>
          <p:cNvPr id="29" name="Espace réservé du pied de page 28"/>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AB07BE2-A29E-49EB-997D-150549B1255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3" name="Espace réservé pour une image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fr-FR" smtClean="0"/>
              <a:t>Cliquez sur l'icône pour ajouter une image</a:t>
            </a:r>
            <a:endParaRPr kumimoji="0" lang="en-US" dirty="0"/>
          </a:p>
        </p:txBody>
      </p:sp>
      <p:sp>
        <p:nvSpPr>
          <p:cNvPr id="7" name="Espace réservé de la date 6"/>
          <p:cNvSpPr>
            <a:spLocks noGrp="1"/>
          </p:cNvSpPr>
          <p:nvPr>
            <p:ph type="dt" sz="half" idx="10"/>
          </p:nvPr>
        </p:nvSpPr>
        <p:spPr/>
        <p:txBody>
          <a:bodyPr/>
          <a:lstStyle/>
          <a:p>
            <a:fld id="{1D5737C1-C69C-47A3-B5A3-68CA30426881}" type="datetime1">
              <a:rPr lang="fr-FR" smtClean="0"/>
              <a:pPr/>
              <a:t>02/05/2009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EAB07BE2-A29E-49EB-997D-150549B12558}" type="slidenum">
              <a:rPr lang="fr-FR" smtClean="0"/>
              <a:pPr/>
              <a:t>‹N°›</a:t>
            </a:fld>
            <a:endParaRPr lang="fr-FR"/>
          </a:p>
        </p:txBody>
      </p:sp>
      <p:sp>
        <p:nvSpPr>
          <p:cNvPr id="17" name="Titre 16"/>
          <p:cNvSpPr>
            <a:spLocks noGrp="1"/>
          </p:cNvSpPr>
          <p:nvPr>
            <p:ph type="title"/>
          </p:nvPr>
        </p:nvSpPr>
        <p:spPr>
          <a:xfrm>
            <a:off x="381000" y="4993760"/>
            <a:ext cx="5867400" cy="522288"/>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Espace réservé du texte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1" name="Espace réservé de la date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C79BEBEF-DEAA-4C8B-A533-18FA03F642A3}" type="datetime1">
              <a:rPr lang="fr-FR" smtClean="0"/>
              <a:pPr/>
              <a:t>02/05/2009</a:t>
            </a:fld>
            <a:endParaRPr lang="fr-FR"/>
          </a:p>
        </p:txBody>
      </p:sp>
      <p:sp>
        <p:nvSpPr>
          <p:cNvPr id="28" name="Espace réservé du pied de page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fr-FR"/>
          </a:p>
        </p:txBody>
      </p:sp>
      <p:sp>
        <p:nvSpPr>
          <p:cNvPr id="5" name="Espace réservé du numéro de diapositive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EAB07BE2-A29E-49EB-997D-150549B12558}" type="slidenum">
              <a:rPr lang="fr-FR" smtClean="0"/>
              <a:pPr/>
              <a:t>‹N°›</a:t>
            </a:fld>
            <a:endParaRPr lang="fr-FR"/>
          </a:p>
        </p:txBody>
      </p:sp>
      <p:sp>
        <p:nvSpPr>
          <p:cNvPr id="10" name="Espace réservé du titre 9"/>
          <p:cNvSpPr>
            <a:spLocks noGrp="1"/>
          </p:cNvSpPr>
          <p:nvPr>
            <p:ph type="title"/>
          </p:nvPr>
        </p:nvSpPr>
        <p:spPr>
          <a:xfrm>
            <a:off x="304800" y="457200"/>
            <a:ext cx="8686800" cy="838200"/>
          </a:xfrm>
          <a:prstGeom prst="rect">
            <a:avLst/>
          </a:prstGeom>
        </p:spPr>
        <p:txBody>
          <a:bodyPr vert="horz" anchor="ctr">
            <a:normAutofit/>
          </a:bodyPr>
          <a:lstStyle/>
          <a:p>
            <a:r>
              <a:rPr kumimoji="0" lang="fr-FR" smtClean="0"/>
              <a:t>Cliquez pour modifier le style du titre</a:t>
            </a:r>
            <a:endParaRPr kumimoji="0" lang="en-US"/>
          </a:p>
        </p:txBody>
      </p:sp>
      <p:sp>
        <p:nvSpPr>
          <p:cNvPr id="9" name="Connecteur droit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Connecteur droit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3"/>
            <a:ext cx="7772400" cy="1428759"/>
          </a:xfrm>
          <a:solidFill>
            <a:schemeClr val="bg1"/>
          </a:solidFill>
        </p:spPr>
        <p:txBody>
          <a:bodyPr>
            <a:noAutofit/>
          </a:bodyPr>
          <a:lstStyle/>
          <a:p>
            <a:pPr algn="ctr" rtl="1"/>
            <a:r>
              <a:rPr lang="ar-TN" sz="2800" b="1" dirty="0" smtClean="0">
                <a:solidFill>
                  <a:srgbClr val="C00000"/>
                </a:solidFill>
                <a:latin typeface="Times New Roman" pitchFamily="18" charset="0"/>
                <a:ea typeface="+mn-ea"/>
                <a:cs typeface="Times New Roman" pitchFamily="18" charset="0"/>
              </a:rPr>
              <a:t>الجمهوريــة التونسيــة</a:t>
            </a:r>
            <a:br>
              <a:rPr lang="ar-TN" sz="2800" b="1" dirty="0" smtClean="0">
                <a:solidFill>
                  <a:srgbClr val="C00000"/>
                </a:solidFill>
                <a:latin typeface="Times New Roman" pitchFamily="18" charset="0"/>
                <a:ea typeface="+mn-ea"/>
                <a:cs typeface="Times New Roman" pitchFamily="18" charset="0"/>
              </a:rPr>
            </a:br>
            <a:r>
              <a:rPr lang="ar-TN" sz="2800" b="1" dirty="0" smtClean="0">
                <a:solidFill>
                  <a:srgbClr val="C00000"/>
                </a:solidFill>
                <a:latin typeface="Times New Roman" pitchFamily="18" charset="0"/>
                <a:ea typeface="+mn-ea"/>
                <a:cs typeface="Times New Roman" pitchFamily="18" charset="0"/>
              </a:rPr>
              <a:t>وزارة الفلاحــة والمــوارد المائيــة</a:t>
            </a:r>
            <a:br>
              <a:rPr lang="ar-TN" sz="2800" b="1" dirty="0" smtClean="0">
                <a:solidFill>
                  <a:srgbClr val="C00000"/>
                </a:solidFill>
                <a:latin typeface="Times New Roman" pitchFamily="18" charset="0"/>
                <a:ea typeface="+mn-ea"/>
                <a:cs typeface="Times New Roman" pitchFamily="18" charset="0"/>
              </a:rPr>
            </a:br>
            <a:r>
              <a:rPr lang="ar-TN" b="1" dirty="0" smtClean="0">
                <a:solidFill>
                  <a:srgbClr val="002060"/>
                </a:solidFill>
                <a:latin typeface="Times New Roman" pitchFamily="18" charset="0"/>
                <a:ea typeface="+mn-ea"/>
                <a:cs typeface="Times New Roman" pitchFamily="18" charset="0"/>
              </a:rPr>
              <a:t>اللجنة الفنية لإعداد الحوار حول الإنتاجية</a:t>
            </a:r>
            <a:endParaRPr lang="fr-FR" sz="2800" b="1" dirty="0">
              <a:solidFill>
                <a:srgbClr val="002060"/>
              </a:solidFill>
              <a:latin typeface="Times New Roman" pitchFamily="18" charset="0"/>
              <a:ea typeface="+mn-ea"/>
              <a:cs typeface="Times New Roman" pitchFamily="18" charset="0"/>
            </a:endParaRPr>
          </a:p>
        </p:txBody>
      </p:sp>
      <p:sp>
        <p:nvSpPr>
          <p:cNvPr id="3" name="Sous-titre 2"/>
          <p:cNvSpPr>
            <a:spLocks noGrp="1"/>
          </p:cNvSpPr>
          <p:nvPr>
            <p:ph type="subTitle" idx="1"/>
          </p:nvPr>
        </p:nvSpPr>
        <p:spPr>
          <a:xfrm>
            <a:off x="357158" y="2000240"/>
            <a:ext cx="8215370" cy="4357718"/>
          </a:xfrm>
          <a:noFill/>
          <a:ln>
            <a:solidFill>
              <a:schemeClr val="bg1"/>
            </a:solidFill>
          </a:ln>
        </p:spPr>
        <p:txBody>
          <a:bodyPr>
            <a:normAutofit fontScale="77500" lnSpcReduction="20000"/>
          </a:bodyPr>
          <a:lstStyle/>
          <a:p>
            <a:endParaRPr lang="ar-TN" dirty="0" smtClean="0"/>
          </a:p>
          <a:p>
            <a:endParaRPr lang="ar-TN" dirty="0"/>
          </a:p>
          <a:p>
            <a:pPr algn="r" rtl="1"/>
            <a:endParaRPr lang="ar-TN" dirty="0" smtClean="0"/>
          </a:p>
          <a:p>
            <a:pPr rtl="1"/>
            <a:endParaRPr lang="ar-TN" sz="6600" dirty="0" smtClean="0">
              <a:solidFill>
                <a:schemeClr val="tx1"/>
              </a:solidFill>
              <a:cs typeface="+mj-cs"/>
            </a:endParaRPr>
          </a:p>
          <a:p>
            <a:pPr algn="ctr" rtl="1"/>
            <a:r>
              <a:rPr lang="ar-TN" sz="8500" b="1" dirty="0" smtClean="0">
                <a:solidFill>
                  <a:srgbClr val="7030A0"/>
                </a:solidFill>
                <a:latin typeface="Times New Roman" pitchFamily="18" charset="0"/>
                <a:cs typeface="Times New Roman" pitchFamily="18" charset="0"/>
              </a:rPr>
              <a:t>الإنتاجية في القطاع </a:t>
            </a:r>
            <a:r>
              <a:rPr lang="ar-TN" sz="8500" b="1" dirty="0" err="1" smtClean="0">
                <a:solidFill>
                  <a:srgbClr val="7030A0"/>
                </a:solidFill>
                <a:latin typeface="Times New Roman" pitchFamily="18" charset="0"/>
                <a:cs typeface="Times New Roman" pitchFamily="18" charset="0"/>
              </a:rPr>
              <a:t>الفلاحي</a:t>
            </a:r>
            <a:endParaRPr lang="ar-TN" sz="8500" b="1" dirty="0" smtClean="0">
              <a:solidFill>
                <a:srgbClr val="7030A0"/>
              </a:solidFill>
              <a:latin typeface="Times New Roman" pitchFamily="18" charset="0"/>
              <a:cs typeface="Times New Roman" pitchFamily="18" charset="0"/>
            </a:endParaRPr>
          </a:p>
          <a:p>
            <a:pPr rtl="1"/>
            <a:endParaRPr lang="ar-TN" dirty="0">
              <a:latin typeface="Times New Roman" pitchFamily="18" charset="0"/>
              <a:cs typeface="Times New Roman" pitchFamily="18" charset="0"/>
            </a:endParaRPr>
          </a:p>
          <a:p>
            <a:pPr rtl="1"/>
            <a:endParaRPr lang="ar-TN" dirty="0" smtClean="0">
              <a:latin typeface="Times New Roman" pitchFamily="18" charset="0"/>
              <a:cs typeface="Times New Roman" pitchFamily="18" charset="0"/>
            </a:endParaRPr>
          </a:p>
          <a:p>
            <a:pPr algn="l" rtl="1"/>
            <a:r>
              <a:rPr lang="ar-TN" b="1" dirty="0" err="1" smtClean="0">
                <a:solidFill>
                  <a:srgbClr val="008E40"/>
                </a:solidFill>
                <a:latin typeface="Times New Roman" pitchFamily="18" charset="0"/>
                <a:cs typeface="Times New Roman" pitchFamily="18" charset="0"/>
              </a:rPr>
              <a:t>مــاي</a:t>
            </a:r>
            <a:r>
              <a:rPr lang="ar-TN" b="1" dirty="0" smtClean="0">
                <a:solidFill>
                  <a:srgbClr val="008E40"/>
                </a:solidFill>
                <a:latin typeface="Times New Roman" pitchFamily="18" charset="0"/>
                <a:cs typeface="Times New Roman" pitchFamily="18" charset="0"/>
              </a:rPr>
              <a:t> </a:t>
            </a:r>
            <a:r>
              <a:rPr lang="ar-TN" b="1" dirty="0" smtClean="0">
                <a:solidFill>
                  <a:srgbClr val="008E40"/>
                </a:solidFill>
              </a:rPr>
              <a:t>2009</a:t>
            </a:r>
            <a:endParaRPr lang="fr-FR" b="1" dirty="0">
              <a:solidFill>
                <a:srgbClr val="008E40"/>
              </a:solidFill>
            </a:endParaRPr>
          </a:p>
        </p:txBody>
      </p:sp>
      <p:sp>
        <p:nvSpPr>
          <p:cNvPr id="5" name="Espace réservé du numéro de diapositive 4"/>
          <p:cNvSpPr>
            <a:spLocks noGrp="1"/>
          </p:cNvSpPr>
          <p:nvPr>
            <p:ph type="sldNum" sz="quarter" idx="12"/>
          </p:nvPr>
        </p:nvSpPr>
        <p:spPr/>
        <p:txBody>
          <a:bodyPr/>
          <a:lstStyle/>
          <a:p>
            <a:fld id="{EAB07BE2-A29E-49EB-997D-150549B12558}" type="slidenum">
              <a:rPr lang="fr-FR" smtClean="0"/>
              <a:pPr/>
              <a:t>1</a:t>
            </a:fld>
            <a:endParaRPr lang="fr-FR"/>
          </a:p>
        </p:txBody>
      </p:sp>
      <p:pic>
        <p:nvPicPr>
          <p:cNvPr id="1026" name="Picture 2" descr="C:\Documents and Settings\Administrator\Desktop\Logos\logo ministère.png"/>
          <p:cNvPicPr>
            <a:picLocks noChangeAspect="1" noChangeArrowheads="1"/>
          </p:cNvPicPr>
          <p:nvPr/>
        </p:nvPicPr>
        <p:blipFill>
          <a:blip r:embed="rId2"/>
          <a:srcRect/>
          <a:stretch>
            <a:fillRect/>
          </a:stretch>
        </p:blipFill>
        <p:spPr bwMode="auto">
          <a:xfrm>
            <a:off x="3786183" y="2357430"/>
            <a:ext cx="1500198" cy="1441449"/>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rtl="1"/>
            <a:r>
              <a:rPr lang="ar-TN" sz="4800" b="1" dirty="0" smtClean="0">
                <a:solidFill>
                  <a:srgbClr val="002060"/>
                </a:solidFill>
                <a:latin typeface="Times New Roman" pitchFamily="18" charset="0"/>
                <a:cs typeface="Times New Roman" pitchFamily="18" charset="0"/>
              </a:rPr>
              <a:t>3- الإنتاجية في القطاع </a:t>
            </a:r>
            <a:r>
              <a:rPr lang="ar-TN" sz="4800" b="1" dirty="0" err="1" smtClean="0">
                <a:solidFill>
                  <a:srgbClr val="002060"/>
                </a:solidFill>
                <a:latin typeface="Times New Roman" pitchFamily="18" charset="0"/>
                <a:cs typeface="Times New Roman" pitchFamily="18" charset="0"/>
              </a:rPr>
              <a:t>الفلاحي</a:t>
            </a:r>
            <a:endParaRPr lang="fr-FR" sz="4800" b="1" dirty="0">
              <a:solidFill>
                <a:srgbClr val="00206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285720" y="1357298"/>
            <a:ext cx="8572560" cy="5072098"/>
          </a:xfrm>
        </p:spPr>
        <p:txBody>
          <a:bodyPr>
            <a:noAutofit/>
          </a:bodyPr>
          <a:lstStyle/>
          <a:p>
            <a:pPr algn="just" rtl="1">
              <a:buNone/>
            </a:pPr>
            <a:r>
              <a:rPr lang="ar-TN" b="1" dirty="0" smtClean="0">
                <a:latin typeface="Times New Roman" pitchFamily="18" charset="0"/>
                <a:cs typeface="Times New Roman" pitchFamily="18" charset="0"/>
              </a:rPr>
              <a:t>أنجزت وزارة الفلاحة والموارد المائية دراسة شاملة حول القطاع </a:t>
            </a:r>
            <a:r>
              <a:rPr lang="ar-TN" b="1" dirty="0" err="1" smtClean="0">
                <a:latin typeface="Times New Roman" pitchFamily="18" charset="0"/>
                <a:cs typeface="Times New Roman" pitchFamily="18" charset="0"/>
              </a:rPr>
              <a:t>الفلاحي</a:t>
            </a:r>
            <a:r>
              <a:rPr lang="ar-TN" b="1" dirty="0" smtClean="0">
                <a:latin typeface="Times New Roman" pitchFamily="18" charset="0"/>
                <a:cs typeface="Times New Roman" pitchFamily="18" charset="0"/>
              </a:rPr>
              <a:t>  سنة 2006 أفضت إلى أهم النتائج التالية :</a:t>
            </a:r>
          </a:p>
          <a:p>
            <a:pPr algn="just" rtl="1"/>
            <a:r>
              <a:rPr lang="ar-TN" b="1" dirty="0" smtClean="0">
                <a:latin typeface="Times New Roman" pitchFamily="18" charset="0"/>
                <a:cs typeface="Times New Roman" pitchFamily="18" charset="0"/>
              </a:rPr>
              <a:t>تحسنت إنتاجية الهكتار الواحد بنسبة 2.8%  كنتيجة لتحسن </a:t>
            </a:r>
            <a:r>
              <a:rPr lang="ar-TN" b="1" dirty="0" err="1" smtClean="0">
                <a:latin typeface="Times New Roman" pitchFamily="18" charset="0"/>
                <a:cs typeface="Times New Roman" pitchFamily="18" charset="0"/>
              </a:rPr>
              <a:t>المردودية</a:t>
            </a:r>
            <a:r>
              <a:rPr lang="ar-TN" b="1" dirty="0" smtClean="0">
                <a:latin typeface="Times New Roman" pitchFamily="18" charset="0"/>
                <a:cs typeface="Times New Roman" pitchFamily="18" charset="0"/>
              </a:rPr>
              <a:t> العامة لوسائل الإنتاج (مردود اليد العاملة، تقنيات إنتاج ملائمة، البذور المُنتقاة، تسميد مجدي،...).</a:t>
            </a:r>
          </a:p>
          <a:p>
            <a:pPr algn="just" rtl="1"/>
            <a:r>
              <a:rPr lang="ar-TN" b="1" dirty="0" smtClean="0">
                <a:latin typeface="Times New Roman" pitchFamily="18" charset="0"/>
                <a:cs typeface="Times New Roman" pitchFamily="18" charset="0"/>
              </a:rPr>
              <a:t>تحسن الإنتاجية العامة لوسائل الإنتاج استفاد من بروز "</a:t>
            </a:r>
            <a:r>
              <a:rPr lang="ar-TN" b="1" dirty="0" err="1" smtClean="0">
                <a:latin typeface="Times New Roman" pitchFamily="18" charset="0"/>
                <a:cs typeface="Times New Roman" pitchFamily="18" charset="0"/>
              </a:rPr>
              <a:t>مردودية</a:t>
            </a:r>
            <a:r>
              <a:rPr lang="ar-TN" b="1" dirty="0" smtClean="0">
                <a:latin typeface="Times New Roman" pitchFamily="18" charset="0"/>
                <a:cs typeface="Times New Roman" pitchFamily="18" charset="0"/>
              </a:rPr>
              <a:t> تنافسية" جاءت كنتيجة تهيؤ المتعاملين في القطاع </a:t>
            </a:r>
            <a:r>
              <a:rPr lang="ar-TN" b="1" dirty="0" err="1" smtClean="0">
                <a:latin typeface="Times New Roman" pitchFamily="18" charset="0"/>
                <a:cs typeface="Times New Roman" pitchFamily="18" charset="0"/>
              </a:rPr>
              <a:t>الفلاحي</a:t>
            </a:r>
            <a:r>
              <a:rPr lang="ar-TN" b="1" dirty="0" smtClean="0">
                <a:latin typeface="Times New Roman" pitchFamily="18" charset="0"/>
                <a:cs typeface="Times New Roman" pitchFamily="18" charset="0"/>
              </a:rPr>
              <a:t> لمتطلبات تفتح القطاع على محيطه الداخلي والخارجي</a:t>
            </a:r>
            <a:r>
              <a:rPr lang="fr-FR" b="1" dirty="0" smtClean="0"/>
              <a:t>.</a:t>
            </a:r>
            <a:endParaRPr lang="fr-FR" b="1" dirty="0"/>
          </a:p>
        </p:txBody>
      </p:sp>
      <p:sp>
        <p:nvSpPr>
          <p:cNvPr id="4" name="Espace réservé du numéro de diapositive 3"/>
          <p:cNvSpPr>
            <a:spLocks noGrp="1"/>
          </p:cNvSpPr>
          <p:nvPr>
            <p:ph type="sldNum" sz="quarter" idx="12"/>
          </p:nvPr>
        </p:nvSpPr>
        <p:spPr/>
        <p:txBody>
          <a:bodyPr/>
          <a:lstStyle/>
          <a:p>
            <a:fld id="{EAB07BE2-A29E-49EB-997D-150549B12558}" type="slidenum">
              <a:rPr lang="fr-FR" smtClean="0"/>
              <a:pPr/>
              <a:t>10</a:t>
            </a:fld>
            <a:endParaRPr 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011222"/>
          </a:xfrm>
        </p:spPr>
        <p:txBody>
          <a:bodyPr>
            <a:normAutofit/>
          </a:bodyPr>
          <a:lstStyle/>
          <a:p>
            <a:pPr algn="ctr" rtl="1"/>
            <a:r>
              <a:rPr lang="ar-TN" sz="4800" b="1" dirty="0" smtClean="0">
                <a:solidFill>
                  <a:srgbClr val="002060"/>
                </a:solidFill>
                <a:latin typeface="Times New Roman" pitchFamily="18" charset="0"/>
                <a:cs typeface="Times New Roman" pitchFamily="18" charset="0"/>
              </a:rPr>
              <a:t>3- الإنتاجية في القطاع </a:t>
            </a:r>
            <a:r>
              <a:rPr lang="ar-TN" sz="4800" b="1" dirty="0" err="1" smtClean="0">
                <a:solidFill>
                  <a:srgbClr val="002060"/>
                </a:solidFill>
                <a:latin typeface="Times New Roman" pitchFamily="18" charset="0"/>
                <a:cs typeface="Times New Roman" pitchFamily="18" charset="0"/>
              </a:rPr>
              <a:t>الفلاحي</a:t>
            </a:r>
            <a:r>
              <a:rPr lang="ar-TN" sz="4800" b="1" dirty="0" smtClean="0">
                <a:solidFill>
                  <a:srgbClr val="002060"/>
                </a:solidFill>
                <a:latin typeface="Times New Roman" pitchFamily="18" charset="0"/>
                <a:cs typeface="Times New Roman" pitchFamily="18" charset="0"/>
              </a:rPr>
              <a:t> (تابع)</a:t>
            </a:r>
            <a:endParaRPr lang="fr-FR" sz="4800" b="1" dirty="0">
              <a:solidFill>
                <a:srgbClr val="00206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357298"/>
            <a:ext cx="8229600" cy="5000660"/>
          </a:xfrm>
        </p:spPr>
        <p:txBody>
          <a:bodyPr>
            <a:normAutofit lnSpcReduction="10000"/>
          </a:bodyPr>
          <a:lstStyle/>
          <a:p>
            <a:pPr algn="just" rtl="1"/>
            <a:r>
              <a:rPr lang="ar-TN" b="1" dirty="0" smtClean="0">
                <a:latin typeface="Times New Roman" pitchFamily="18" charset="0"/>
                <a:cs typeface="Times New Roman" pitchFamily="18" charset="0"/>
              </a:rPr>
              <a:t>بعد تحليل وقياس القدرة التنافسية لقرابة 30 مُنتَجًا فلاحيا مع الأخذ بعين الاعتبار اختلاف ظروف الإنتاج حسب أنماط المستغلات، هناك عدة منتجات تعززت قدرتها التنافسية مقارنة مع ما كانت عليه خلال سنة 2000 مثل الخضروات والأشجار المثمرة ومنتجات البحر والقمح الصلب والمنتجات الحيوانية المتأتية من القطاع المندمج في المستغلات المتوسطة والكبرى. </a:t>
            </a:r>
          </a:p>
          <a:p>
            <a:pPr lvl="0" algn="just" rtl="1"/>
            <a:r>
              <a:rPr lang="ar-TN" b="1" dirty="0" smtClean="0">
                <a:latin typeface="Times New Roman" pitchFamily="18" charset="0"/>
                <a:cs typeface="Times New Roman" pitchFamily="18" charset="0"/>
              </a:rPr>
              <a:t>كما تحسنت القدرة التنافسية لعدد من القطاعات كانت في السابق تشكو من تدني قدرتها التنافسية على غرار الحبوب في بعض المناطق في الشمال.</a:t>
            </a:r>
            <a:endParaRPr lang="fr-FR" b="1" dirty="0" smtClean="0">
              <a:latin typeface="Times New Roman" pitchFamily="18" charset="0"/>
              <a:cs typeface="Times New Roman" pitchFamily="18" charset="0"/>
            </a:endParaRPr>
          </a:p>
          <a:p>
            <a:pPr algn="r" rtl="1"/>
            <a:endParaRPr lang="fr-FR" dirty="0"/>
          </a:p>
        </p:txBody>
      </p:sp>
      <p:sp>
        <p:nvSpPr>
          <p:cNvPr id="4" name="Espace réservé du numéro de diapositive 3"/>
          <p:cNvSpPr>
            <a:spLocks noGrp="1"/>
          </p:cNvSpPr>
          <p:nvPr>
            <p:ph type="sldNum" sz="quarter" idx="12"/>
          </p:nvPr>
        </p:nvSpPr>
        <p:spPr/>
        <p:txBody>
          <a:bodyPr/>
          <a:lstStyle/>
          <a:p>
            <a:fld id="{EAB07BE2-A29E-49EB-997D-150549B12558}" type="slidenum">
              <a:rPr lang="fr-FR" smtClean="0"/>
              <a:pPr/>
              <a:t>11</a:t>
            </a:fld>
            <a:endParaRPr lang="fr-F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rtl="1"/>
            <a:r>
              <a:rPr lang="ar-TN" sz="4800" b="1" dirty="0" smtClean="0">
                <a:solidFill>
                  <a:srgbClr val="002060"/>
                </a:solidFill>
                <a:latin typeface="Times New Roman" pitchFamily="18" charset="0"/>
                <a:cs typeface="Times New Roman" pitchFamily="18" charset="0"/>
              </a:rPr>
              <a:t>3- الإنتاجية في القطاع </a:t>
            </a:r>
            <a:r>
              <a:rPr lang="ar-TN" sz="4800" b="1" dirty="0" err="1" smtClean="0">
                <a:solidFill>
                  <a:srgbClr val="002060"/>
                </a:solidFill>
                <a:latin typeface="Times New Roman" pitchFamily="18" charset="0"/>
                <a:cs typeface="Times New Roman" pitchFamily="18" charset="0"/>
              </a:rPr>
              <a:t>الفلاحي</a:t>
            </a:r>
            <a:r>
              <a:rPr lang="ar-TN" sz="4800" b="1" dirty="0" smtClean="0">
                <a:solidFill>
                  <a:srgbClr val="002060"/>
                </a:solidFill>
                <a:latin typeface="Times New Roman" pitchFamily="18" charset="0"/>
                <a:cs typeface="Times New Roman" pitchFamily="18" charset="0"/>
              </a:rPr>
              <a:t> (تابع)</a:t>
            </a:r>
            <a:endParaRPr lang="fr-FR" sz="4800" b="1" dirty="0">
              <a:solidFill>
                <a:srgbClr val="00206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428736"/>
            <a:ext cx="8229600" cy="4697427"/>
          </a:xfrm>
        </p:spPr>
        <p:txBody>
          <a:bodyPr>
            <a:normAutofit/>
          </a:bodyPr>
          <a:lstStyle/>
          <a:p>
            <a:pPr algn="just" rtl="1"/>
            <a:r>
              <a:rPr lang="ar-TN" b="1" dirty="0" smtClean="0">
                <a:latin typeface="Times New Roman" pitchFamily="18" charset="0"/>
                <a:cs typeface="Times New Roman" pitchFamily="18" charset="0"/>
              </a:rPr>
              <a:t>من المنتظر أن </a:t>
            </a:r>
            <a:r>
              <a:rPr lang="ar-TN" b="1" dirty="0" err="1" smtClean="0">
                <a:latin typeface="Times New Roman" pitchFamily="18" charset="0"/>
                <a:cs typeface="Times New Roman" pitchFamily="18" charset="0"/>
              </a:rPr>
              <a:t>تتعزز</a:t>
            </a:r>
            <a:r>
              <a:rPr lang="ar-TN" b="1" dirty="0" smtClean="0">
                <a:latin typeface="Times New Roman" pitchFamily="18" charset="0"/>
                <a:cs typeface="Times New Roman" pitchFamily="18" charset="0"/>
              </a:rPr>
              <a:t> القدرة التنافسية لعدد من المنتجات </a:t>
            </a:r>
            <a:r>
              <a:rPr lang="ar-TN" b="1" dirty="0" err="1" smtClean="0">
                <a:latin typeface="Times New Roman" pitchFamily="18" charset="0"/>
                <a:cs typeface="Times New Roman" pitchFamily="18" charset="0"/>
              </a:rPr>
              <a:t>الفلاحية</a:t>
            </a:r>
            <a:r>
              <a:rPr lang="ar-TN" b="1" dirty="0" smtClean="0">
                <a:latin typeface="Times New Roman" pitchFamily="18" charset="0"/>
                <a:cs typeface="Times New Roman" pitchFamily="18" charset="0"/>
              </a:rPr>
              <a:t> كنتيجة لمزيد تفتح الأسواق الخارجية وما ينجر عنها من منافسة تدفع بالمنتجين إلى تطوير طرق إنتاجهم والتحكم في تكاليف الإنتاج هي منتجات لها قابلية لمزيد تطوير إنتاجها في مختلف المناطق.</a:t>
            </a:r>
          </a:p>
          <a:p>
            <a:pPr algn="just" rtl="1"/>
            <a:r>
              <a:rPr lang="ar-TN" b="1" dirty="0" smtClean="0">
                <a:latin typeface="Times New Roman" pitchFamily="18" charset="0"/>
                <a:cs typeface="Times New Roman" pitchFamily="18" charset="0"/>
              </a:rPr>
              <a:t>على صعيد آخر، فإن </a:t>
            </a:r>
            <a:r>
              <a:rPr lang="ar-TN" b="1" dirty="0" err="1" smtClean="0">
                <a:latin typeface="Times New Roman" pitchFamily="18" charset="0"/>
                <a:cs typeface="Times New Roman" pitchFamily="18" charset="0"/>
              </a:rPr>
              <a:t>مردودية</a:t>
            </a:r>
            <a:r>
              <a:rPr lang="ar-TN" b="1" dirty="0" smtClean="0">
                <a:latin typeface="Times New Roman" pitchFamily="18" charset="0"/>
                <a:cs typeface="Times New Roman" pitchFamily="18" charset="0"/>
              </a:rPr>
              <a:t> الاستثمار في القطاع </a:t>
            </a:r>
            <a:r>
              <a:rPr lang="ar-TN" b="1" dirty="0" err="1" smtClean="0">
                <a:latin typeface="Times New Roman" pitchFamily="18" charset="0"/>
                <a:cs typeface="Times New Roman" pitchFamily="18" charset="0"/>
              </a:rPr>
              <a:t>الفلاحي</a:t>
            </a:r>
            <a:r>
              <a:rPr lang="ar-TN" b="1" dirty="0" smtClean="0">
                <a:latin typeface="Times New Roman" pitchFamily="18" charset="0"/>
                <a:cs typeface="Times New Roman" pitchFamily="18" charset="0"/>
              </a:rPr>
              <a:t> تفوق المعدل الوطني، من ذلك أن القطاع يستقطب 9 </a:t>
            </a:r>
            <a:r>
              <a:rPr lang="fr-FR" b="1" dirty="0" smtClean="0">
                <a:latin typeface="Times New Roman" pitchFamily="18" charset="0"/>
                <a:cs typeface="Times New Roman" pitchFamily="18" charset="0"/>
              </a:rPr>
              <a:t>%</a:t>
            </a:r>
            <a:r>
              <a:rPr lang="ar-TN" b="1" dirty="0" smtClean="0">
                <a:latin typeface="Times New Roman" pitchFamily="18" charset="0"/>
                <a:cs typeface="Times New Roman" pitchFamily="18" charset="0"/>
              </a:rPr>
              <a:t> من الاستثمارات الوطنية، ويساهم بمعدل 12 </a:t>
            </a:r>
            <a:r>
              <a:rPr lang="fr-FR" b="1" dirty="0" smtClean="0">
                <a:latin typeface="Times New Roman" pitchFamily="18" charset="0"/>
                <a:cs typeface="Times New Roman" pitchFamily="18" charset="0"/>
              </a:rPr>
              <a:t>%</a:t>
            </a:r>
            <a:r>
              <a:rPr lang="ar-TN" b="1" dirty="0" smtClean="0">
                <a:latin typeface="Times New Roman" pitchFamily="18" charset="0"/>
                <a:cs typeface="Times New Roman" pitchFamily="18" charset="0"/>
              </a:rPr>
              <a:t> في الناتج المحلي الإجمالي.</a:t>
            </a:r>
          </a:p>
          <a:p>
            <a:pPr algn="r" rtl="1"/>
            <a:endParaRPr lang="fr-FR" dirty="0"/>
          </a:p>
        </p:txBody>
      </p:sp>
      <p:sp>
        <p:nvSpPr>
          <p:cNvPr id="4" name="Espace réservé du numéro de diapositive 3"/>
          <p:cNvSpPr>
            <a:spLocks noGrp="1"/>
          </p:cNvSpPr>
          <p:nvPr>
            <p:ph type="sldNum" sz="quarter" idx="12"/>
          </p:nvPr>
        </p:nvSpPr>
        <p:spPr/>
        <p:txBody>
          <a:bodyPr/>
          <a:lstStyle/>
          <a:p>
            <a:fld id="{EAB07BE2-A29E-49EB-997D-150549B12558}" type="slidenum">
              <a:rPr lang="fr-FR" smtClean="0"/>
              <a:pPr/>
              <a:t>12</a:t>
            </a:fld>
            <a:endParaRPr lang="fr-F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rtl="1"/>
            <a:r>
              <a:rPr lang="ar-TN" sz="4800" b="1" dirty="0" smtClean="0">
                <a:solidFill>
                  <a:srgbClr val="002060"/>
                </a:solidFill>
                <a:latin typeface="Times New Roman" pitchFamily="18" charset="0"/>
                <a:cs typeface="Times New Roman" pitchFamily="18" charset="0"/>
              </a:rPr>
              <a:t>3- الإنتاجية في القطاع </a:t>
            </a:r>
            <a:r>
              <a:rPr lang="ar-TN" sz="4800" b="1" dirty="0" err="1" smtClean="0">
                <a:solidFill>
                  <a:srgbClr val="002060"/>
                </a:solidFill>
                <a:latin typeface="Times New Roman" pitchFamily="18" charset="0"/>
                <a:cs typeface="Times New Roman" pitchFamily="18" charset="0"/>
              </a:rPr>
              <a:t>الفلاحي</a:t>
            </a:r>
            <a:r>
              <a:rPr lang="ar-TN" sz="4800" b="1" dirty="0" smtClean="0">
                <a:solidFill>
                  <a:srgbClr val="002060"/>
                </a:solidFill>
                <a:latin typeface="Times New Roman" pitchFamily="18" charset="0"/>
                <a:cs typeface="Times New Roman" pitchFamily="18" charset="0"/>
              </a:rPr>
              <a:t> (تابع)</a:t>
            </a:r>
            <a:endParaRPr lang="fr-FR" sz="4800" dirty="0">
              <a:solidFill>
                <a:srgbClr val="002060"/>
              </a:solidFill>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a:bodyPr>
          <a:lstStyle/>
          <a:p>
            <a:pPr algn="just" rtl="1"/>
            <a:r>
              <a:rPr lang="ar-TN" b="1" dirty="0" smtClean="0">
                <a:latin typeface="Times New Roman" pitchFamily="18" charset="0"/>
                <a:cs typeface="Times New Roman" pitchFamily="18" charset="0"/>
              </a:rPr>
              <a:t>أما بخصوص إنتاجية اليد العاملة، فإنها تبدو دون المعدل العادي (16 </a:t>
            </a:r>
            <a:r>
              <a:rPr lang="fr-FR" b="1" dirty="0" smtClean="0">
                <a:latin typeface="Times New Roman" pitchFamily="18" charset="0"/>
                <a:cs typeface="Times New Roman" pitchFamily="18" charset="0"/>
              </a:rPr>
              <a:t>%</a:t>
            </a:r>
            <a:r>
              <a:rPr lang="ar-TN" b="1" dirty="0" smtClean="0">
                <a:latin typeface="Times New Roman" pitchFamily="18" charset="0"/>
                <a:cs typeface="Times New Roman" pitchFamily="18" charset="0"/>
              </a:rPr>
              <a:t> من اليد العاملة الجملية </a:t>
            </a:r>
            <a:r>
              <a:rPr lang="ar-TN" b="1" dirty="0" err="1" smtClean="0">
                <a:latin typeface="Times New Roman" pitchFamily="18" charset="0"/>
                <a:cs typeface="Times New Roman" pitchFamily="18" charset="0"/>
              </a:rPr>
              <a:t>و</a:t>
            </a:r>
            <a:r>
              <a:rPr lang="ar-TN" b="1" dirty="0" smtClean="0">
                <a:latin typeface="Times New Roman" pitchFamily="18" charset="0"/>
                <a:cs typeface="Times New Roman" pitchFamily="18" charset="0"/>
              </a:rPr>
              <a:t> 12 </a:t>
            </a:r>
            <a:r>
              <a:rPr lang="fr-FR" b="1" dirty="0" smtClean="0">
                <a:latin typeface="Times New Roman" pitchFamily="18" charset="0"/>
                <a:cs typeface="Times New Roman" pitchFamily="18" charset="0"/>
              </a:rPr>
              <a:t>%</a:t>
            </a:r>
            <a:r>
              <a:rPr lang="ar-TN" b="1" dirty="0" smtClean="0">
                <a:latin typeface="Times New Roman" pitchFamily="18" charset="0"/>
                <a:cs typeface="Times New Roman" pitchFamily="18" charset="0"/>
              </a:rPr>
              <a:t> من الناتج المحلي الإجمالي)، غير أن ذلك لا يعكس بالضرورة إنتاجية اليد العالمة بحكم أن نسبة اليد العاملة في القطاع </a:t>
            </a:r>
            <a:r>
              <a:rPr lang="ar-TN" b="1" dirty="0" err="1" smtClean="0">
                <a:latin typeface="Times New Roman" pitchFamily="18" charset="0"/>
                <a:cs typeface="Times New Roman" pitchFamily="18" charset="0"/>
              </a:rPr>
              <a:t>الفلاحي</a:t>
            </a:r>
            <a:r>
              <a:rPr lang="ar-TN" b="1" dirty="0" smtClean="0">
                <a:latin typeface="Times New Roman" pitchFamily="18" charset="0"/>
                <a:cs typeface="Times New Roman" pitchFamily="18" charset="0"/>
              </a:rPr>
              <a:t> (16 </a:t>
            </a:r>
            <a:r>
              <a:rPr lang="fr-FR" b="1" dirty="0" smtClean="0">
                <a:latin typeface="Times New Roman" pitchFamily="18" charset="0"/>
                <a:cs typeface="Times New Roman" pitchFamily="18" charset="0"/>
              </a:rPr>
              <a:t>%</a:t>
            </a:r>
            <a:r>
              <a:rPr lang="ar-TN" b="1" dirty="0" smtClean="0">
                <a:latin typeface="Times New Roman" pitchFamily="18" charset="0"/>
                <a:cs typeface="Times New Roman" pitchFamily="18" charset="0"/>
              </a:rPr>
              <a:t> ) هي في حقيقة الأمر مُضخّمة باعتبار أن عدد كبير ممن لا شغل لهم يصرحون أنهم يشتغلون في الفلاحة.</a:t>
            </a:r>
          </a:p>
          <a:p>
            <a:pPr algn="just" rtl="1"/>
            <a:r>
              <a:rPr lang="ar-TN" b="1" dirty="0" smtClean="0">
                <a:latin typeface="Times New Roman" pitchFamily="18" charset="0"/>
                <a:cs typeface="Times New Roman" pitchFamily="18" charset="0"/>
              </a:rPr>
              <a:t>وعن تطور إنتاجية أهم الأنشطة </a:t>
            </a:r>
            <a:r>
              <a:rPr lang="ar-TN" b="1" dirty="0" err="1" smtClean="0">
                <a:latin typeface="Times New Roman" pitchFamily="18" charset="0"/>
                <a:cs typeface="Times New Roman" pitchFamily="18" charset="0"/>
              </a:rPr>
              <a:t>الفلاحية</a:t>
            </a:r>
            <a:r>
              <a:rPr lang="ar-TN" b="1" dirty="0" smtClean="0">
                <a:latin typeface="Times New Roman" pitchFamily="18" charset="0"/>
                <a:cs typeface="Times New Roman" pitchFamily="18" charset="0"/>
              </a:rPr>
              <a:t>، تعطي البيانات التالية فكرة عن إنتاجية بعض المنتجات :</a:t>
            </a:r>
            <a:endParaRPr lang="fr-FR" b="1" dirty="0">
              <a:latin typeface="Times New Roman" pitchFamily="18" charset="0"/>
              <a:cs typeface="Times New Roman" pitchFamily="18" charset="0"/>
            </a:endParaRPr>
          </a:p>
        </p:txBody>
      </p:sp>
      <p:sp>
        <p:nvSpPr>
          <p:cNvPr id="4" name="Espace réservé du numéro de diapositive 3"/>
          <p:cNvSpPr>
            <a:spLocks noGrp="1"/>
          </p:cNvSpPr>
          <p:nvPr>
            <p:ph type="sldNum" sz="quarter" idx="12"/>
          </p:nvPr>
        </p:nvSpPr>
        <p:spPr/>
        <p:txBody>
          <a:bodyPr/>
          <a:lstStyle/>
          <a:p>
            <a:fld id="{EAB07BE2-A29E-49EB-997D-150549B12558}" type="slidenum">
              <a:rPr lang="fr-FR" smtClean="0"/>
              <a:pPr/>
              <a:t>13</a:t>
            </a:fld>
            <a:endParaRPr lang="fr-F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TN" dirty="0" smtClean="0"/>
              <a:t> مردود القمح الصلب ( ق/هك)</a:t>
            </a:r>
            <a:endParaRPr lang="fr-FR" dirty="0"/>
          </a:p>
        </p:txBody>
      </p:sp>
      <p:graphicFrame>
        <p:nvGraphicFramePr>
          <p:cNvPr id="4" name="Espace réservé du contenu 3"/>
          <p:cNvGraphicFramePr>
            <a:graphicFrameLocks noGrp="1"/>
          </p:cNvGraphicFramePr>
          <p:nvPr>
            <p:ph idx="1"/>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2"/>
          </a:graphicData>
        </a:graphic>
      </p:graphicFrame>
      <p:sp>
        <p:nvSpPr>
          <p:cNvPr id="5" name="Titre 1"/>
          <p:cNvSpPr txBox="1">
            <a:spLocks/>
          </p:cNvSpPr>
          <p:nvPr/>
        </p:nvSpPr>
        <p:spPr>
          <a:xfrm>
            <a:off x="428596" y="428604"/>
            <a:ext cx="8229600" cy="1143000"/>
          </a:xfrm>
          <a:prstGeom prst="rect">
            <a:avLst/>
          </a:prstGeom>
          <a:solidFill>
            <a:srgbClr val="0070C0"/>
          </a:solidFill>
        </p:spPr>
        <p:style>
          <a:lnRef idx="2">
            <a:schemeClr val="dk1">
              <a:shade val="50000"/>
            </a:schemeClr>
          </a:lnRef>
          <a:fillRef idx="1">
            <a:schemeClr val="dk1"/>
          </a:fillRef>
          <a:effectRef idx="0">
            <a:schemeClr val="dk1"/>
          </a:effectRef>
          <a:fontRef idx="minor">
            <a:schemeClr val="lt1"/>
          </a:fontRef>
        </p:style>
        <p:txBody>
          <a:bodyPr vert="horz" lIns="91440" tIns="45720" rIns="91440" bIns="45720" rtlCol="0" anchor="ctr">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TN" sz="6000" b="0" i="0" u="none" strike="noStrike" kern="1200" cap="none" spc="0" normalizeH="0" baseline="0" noProof="0" dirty="0" smtClean="0">
                <a:ln>
                  <a:noFill/>
                </a:ln>
                <a:solidFill>
                  <a:schemeClr val="lt1"/>
                </a:solidFill>
                <a:effectLst/>
                <a:uLnTx/>
                <a:uFillTx/>
                <a:latin typeface="+mn-lt"/>
                <a:ea typeface="+mn-ea"/>
                <a:cs typeface="+mn-cs"/>
              </a:rPr>
              <a:t>  </a:t>
            </a:r>
            <a:r>
              <a:rPr kumimoji="0" lang="ar-TN" sz="6000" b="0" i="0" u="none" strike="noStrike" kern="1200" cap="none" spc="0" normalizeH="0" baseline="0" noProof="0" dirty="0" smtClean="0">
                <a:ln>
                  <a:noFill/>
                </a:ln>
                <a:solidFill>
                  <a:schemeClr val="lt1"/>
                </a:solidFill>
                <a:effectLst/>
                <a:uLnTx/>
                <a:uFillTx/>
                <a:latin typeface="Times New Roman" pitchFamily="18" charset="0"/>
                <a:cs typeface="Times New Roman" pitchFamily="18" charset="0"/>
              </a:rPr>
              <a:t>إنتاجية </a:t>
            </a:r>
            <a:r>
              <a:rPr lang="ar-TN" sz="6000" dirty="0" smtClean="0">
                <a:latin typeface="Times New Roman" pitchFamily="18" charset="0"/>
                <a:cs typeface="Times New Roman" pitchFamily="18" charset="0"/>
              </a:rPr>
              <a:t>عوامل الإنتاج</a:t>
            </a:r>
            <a:endParaRPr kumimoji="0" lang="fr-FR" sz="6000" b="0" i="0" u="none" strike="noStrike" kern="1200" cap="none" spc="0" normalizeH="0" baseline="0" noProof="0" dirty="0">
              <a:ln>
                <a:noFill/>
              </a:ln>
              <a:solidFill>
                <a:schemeClr val="lt1"/>
              </a:solidFill>
              <a:effectLst/>
              <a:uLnTx/>
              <a:uFillTx/>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solidFill>
            <a:srgbClr val="0070C0"/>
          </a:solidFill>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pPr algn="ctr" rtl="1"/>
            <a:r>
              <a:rPr lang="ar-TN" sz="6000" dirty="0" smtClean="0"/>
              <a:t>  </a:t>
            </a:r>
            <a:r>
              <a:rPr lang="ar-TN" sz="6000" dirty="0" smtClean="0">
                <a:latin typeface="Times New Roman" pitchFamily="18" charset="0"/>
                <a:cs typeface="Times New Roman" pitchFamily="18" charset="0"/>
              </a:rPr>
              <a:t>إنتاجية القمح الصلب ( ق/هك)</a:t>
            </a:r>
            <a:endParaRPr lang="fr-FR" sz="6000" dirty="0">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solidFill>
            <a:srgbClr val="0070C0"/>
          </a:solidFill>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pPr algn="ctr" rtl="1"/>
            <a:r>
              <a:rPr lang="ar-TN" sz="6000" dirty="0" smtClean="0"/>
              <a:t>  </a:t>
            </a:r>
            <a:r>
              <a:rPr lang="ar-TN" sz="6000" dirty="0" smtClean="0">
                <a:latin typeface="Times New Roman" pitchFamily="18" charset="0"/>
                <a:cs typeface="Times New Roman" pitchFamily="18" charset="0"/>
              </a:rPr>
              <a:t>إنتاجية الشعير( ق/هك)</a:t>
            </a:r>
            <a:endParaRPr lang="fr-FR" sz="6000" dirty="0">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rgbClr val="0070C0"/>
          </a:solidFill>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pPr algn="ctr" rtl="1"/>
            <a:r>
              <a:rPr lang="ar-TN" sz="6000" dirty="0" smtClean="0"/>
              <a:t>  </a:t>
            </a:r>
            <a:r>
              <a:rPr lang="ar-TN" sz="6000" dirty="0" smtClean="0">
                <a:latin typeface="Times New Roman" pitchFamily="18" charset="0"/>
                <a:cs typeface="Times New Roman" pitchFamily="18" charset="0"/>
              </a:rPr>
              <a:t>إنتاجية القمح اللين ( ق/هك)</a:t>
            </a:r>
            <a:endParaRPr lang="fr-FR" sz="6000" dirty="0">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457200" y="1600200"/>
          <a:ext cx="8229600" cy="468632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solidFill>
            <a:srgbClr val="0070C0"/>
          </a:solidFill>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pPr algn="ctr" rtl="1"/>
            <a:r>
              <a:rPr lang="ar-TN" sz="6000" dirty="0" smtClean="0"/>
              <a:t>  </a:t>
            </a:r>
            <a:r>
              <a:rPr lang="ar-TN" sz="6000" dirty="0" smtClean="0">
                <a:latin typeface="Times New Roman" pitchFamily="18" charset="0"/>
                <a:cs typeface="Times New Roman" pitchFamily="18" charset="0"/>
              </a:rPr>
              <a:t>إنتاجية الطماطم ( طن/هك)</a:t>
            </a:r>
            <a:endParaRPr lang="fr-FR" sz="6000" dirty="0">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solidFill>
            <a:srgbClr val="0070C0"/>
          </a:solidFill>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pPr algn="ctr" rtl="1"/>
            <a:r>
              <a:rPr lang="ar-TN" sz="6000" dirty="0" smtClean="0"/>
              <a:t>  </a:t>
            </a:r>
            <a:r>
              <a:rPr lang="ar-TN" sz="6000" dirty="0" smtClean="0">
                <a:latin typeface="Times New Roman" pitchFamily="18" charset="0"/>
                <a:cs typeface="Times New Roman" pitchFamily="18" charset="0"/>
              </a:rPr>
              <a:t>إنتاجية </a:t>
            </a:r>
            <a:r>
              <a:rPr lang="ar-TN" sz="6000" dirty="0" err="1" smtClean="0">
                <a:latin typeface="Times New Roman" pitchFamily="18" charset="0"/>
                <a:cs typeface="Times New Roman" pitchFamily="18" charset="0"/>
              </a:rPr>
              <a:t>الدلاع</a:t>
            </a:r>
            <a:r>
              <a:rPr lang="ar-TN" sz="6000" dirty="0" smtClean="0">
                <a:latin typeface="Times New Roman" pitchFamily="18" charset="0"/>
                <a:cs typeface="Times New Roman" pitchFamily="18" charset="0"/>
              </a:rPr>
              <a:t> والبطيخ ( طن/هك)</a:t>
            </a:r>
            <a:endParaRPr lang="fr-FR" sz="6000" dirty="0">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TN" sz="5400" b="1" dirty="0" smtClean="0">
                <a:solidFill>
                  <a:srgbClr val="C00000"/>
                </a:solidFill>
                <a:latin typeface="Times New Roman" pitchFamily="18" charset="0"/>
                <a:cs typeface="Times New Roman" pitchFamily="18" charset="0"/>
              </a:rPr>
              <a:t>يحتوي هذا العرض على 4 محاور</a:t>
            </a:r>
            <a:endParaRPr lang="fr-FR" sz="5400" b="1" dirty="0">
              <a:solidFill>
                <a:srgbClr val="C00000"/>
              </a:solidFill>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a:bodyPr>
          <a:lstStyle/>
          <a:p>
            <a:pPr algn="r" rtl="1">
              <a:buNone/>
            </a:pPr>
            <a:r>
              <a:rPr lang="ar-TN" sz="4800" b="1" dirty="0" smtClean="0">
                <a:solidFill>
                  <a:srgbClr val="002060"/>
                </a:solidFill>
                <a:latin typeface="Times New Roman" pitchFamily="18" charset="0"/>
                <a:cs typeface="Times New Roman" pitchFamily="18" charset="0"/>
              </a:rPr>
              <a:t>1- تقديم عام للقطاع </a:t>
            </a:r>
            <a:r>
              <a:rPr lang="ar-TN" sz="4800" b="1" dirty="0" err="1" smtClean="0">
                <a:solidFill>
                  <a:srgbClr val="002060"/>
                </a:solidFill>
                <a:latin typeface="Times New Roman" pitchFamily="18" charset="0"/>
                <a:cs typeface="Times New Roman" pitchFamily="18" charset="0"/>
              </a:rPr>
              <a:t>الفلاحي</a:t>
            </a:r>
            <a:r>
              <a:rPr lang="ar-TN" sz="4800" b="1" dirty="0" smtClean="0">
                <a:solidFill>
                  <a:srgbClr val="002060"/>
                </a:solidFill>
                <a:latin typeface="Times New Roman" pitchFamily="18" charset="0"/>
                <a:cs typeface="Times New Roman" pitchFamily="18" charset="0"/>
              </a:rPr>
              <a:t>،</a:t>
            </a:r>
          </a:p>
          <a:p>
            <a:pPr algn="r" rtl="1">
              <a:buNone/>
            </a:pPr>
            <a:r>
              <a:rPr lang="ar-TN" sz="4800" b="1" dirty="0" smtClean="0">
                <a:solidFill>
                  <a:srgbClr val="002060"/>
                </a:solidFill>
                <a:latin typeface="Times New Roman" pitchFamily="18" charset="0"/>
                <a:cs typeface="Times New Roman" pitchFamily="18" charset="0"/>
              </a:rPr>
              <a:t>2- النتائج المسجلة،</a:t>
            </a:r>
          </a:p>
          <a:p>
            <a:pPr algn="r" rtl="1">
              <a:buNone/>
            </a:pPr>
            <a:r>
              <a:rPr lang="ar-TN" sz="4800" b="1" dirty="0" smtClean="0">
                <a:solidFill>
                  <a:srgbClr val="002060"/>
                </a:solidFill>
                <a:latin typeface="Times New Roman" pitchFamily="18" charset="0"/>
                <a:cs typeface="Times New Roman" pitchFamily="18" charset="0"/>
              </a:rPr>
              <a:t>3- الإنتاجية في القطاع </a:t>
            </a:r>
            <a:r>
              <a:rPr lang="ar-TN" sz="4800" b="1" dirty="0" err="1" smtClean="0">
                <a:solidFill>
                  <a:srgbClr val="002060"/>
                </a:solidFill>
                <a:latin typeface="Times New Roman" pitchFamily="18" charset="0"/>
                <a:cs typeface="Times New Roman" pitchFamily="18" charset="0"/>
              </a:rPr>
              <a:t>الفلاحي</a:t>
            </a:r>
            <a:r>
              <a:rPr lang="ar-TN" sz="4800" b="1" dirty="0" smtClean="0">
                <a:solidFill>
                  <a:srgbClr val="002060"/>
                </a:solidFill>
                <a:latin typeface="Times New Roman" pitchFamily="18" charset="0"/>
                <a:cs typeface="Times New Roman" pitchFamily="18" charset="0"/>
              </a:rPr>
              <a:t>،</a:t>
            </a:r>
          </a:p>
          <a:p>
            <a:pPr algn="r" rtl="1">
              <a:buNone/>
            </a:pPr>
            <a:r>
              <a:rPr lang="ar-TN" sz="4800" b="1" dirty="0" smtClean="0">
                <a:solidFill>
                  <a:srgbClr val="002060"/>
                </a:solidFill>
                <a:latin typeface="Times New Roman" pitchFamily="18" charset="0"/>
                <a:cs typeface="Times New Roman" pitchFamily="18" charset="0"/>
              </a:rPr>
              <a:t>4- التوجهات.</a:t>
            </a:r>
            <a:endParaRPr lang="fr-FR" sz="4800" b="1" dirty="0">
              <a:solidFill>
                <a:srgbClr val="002060"/>
              </a:solidFill>
              <a:latin typeface="Times New Roman" pitchFamily="18" charset="0"/>
              <a:cs typeface="Times New Roman" pitchFamily="18" charset="0"/>
            </a:endParaRPr>
          </a:p>
        </p:txBody>
      </p:sp>
      <p:sp>
        <p:nvSpPr>
          <p:cNvPr id="4" name="Espace réservé du numéro de diapositive 3"/>
          <p:cNvSpPr>
            <a:spLocks noGrp="1"/>
          </p:cNvSpPr>
          <p:nvPr>
            <p:ph type="sldNum" sz="quarter" idx="12"/>
          </p:nvPr>
        </p:nvSpPr>
        <p:spPr/>
        <p:txBody>
          <a:bodyPr/>
          <a:lstStyle/>
          <a:p>
            <a:fld id="{EAB07BE2-A29E-49EB-997D-150549B12558}" type="slidenum">
              <a:rPr lang="fr-FR" smtClean="0"/>
              <a:pPr/>
              <a:t>2</a:t>
            </a:fld>
            <a:endParaRPr lang="fr-F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solidFill>
            <a:srgbClr val="0070C0"/>
          </a:solidFill>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pPr algn="ctr" rtl="1"/>
            <a:r>
              <a:rPr lang="ar-TN" sz="6000" dirty="0" smtClean="0"/>
              <a:t>  </a:t>
            </a:r>
            <a:r>
              <a:rPr lang="ar-TN" sz="6000" dirty="0" smtClean="0">
                <a:latin typeface="Times New Roman" pitchFamily="18" charset="0"/>
                <a:cs typeface="Times New Roman" pitchFamily="18" charset="0"/>
              </a:rPr>
              <a:t>إنتاجية البصل ( طن/هك)</a:t>
            </a:r>
            <a:endParaRPr lang="fr-FR" sz="6000" dirty="0">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solidFill>
            <a:srgbClr val="0070C0"/>
          </a:solidFill>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pPr algn="ctr" rtl="1"/>
            <a:r>
              <a:rPr lang="ar-TN" sz="6000" dirty="0" smtClean="0"/>
              <a:t>  </a:t>
            </a:r>
            <a:r>
              <a:rPr lang="ar-TN" sz="6000" dirty="0" smtClean="0">
                <a:latin typeface="Times New Roman" pitchFamily="18" charset="0"/>
                <a:cs typeface="Times New Roman" pitchFamily="18" charset="0"/>
              </a:rPr>
              <a:t>إنتاجية </a:t>
            </a:r>
            <a:r>
              <a:rPr lang="ar-TN" sz="6000" dirty="0" err="1" smtClean="0">
                <a:latin typeface="Times New Roman" pitchFamily="18" charset="0"/>
                <a:cs typeface="Times New Roman" pitchFamily="18" charset="0"/>
              </a:rPr>
              <a:t>البطاطا</a:t>
            </a:r>
            <a:r>
              <a:rPr lang="ar-TN" sz="6000" dirty="0" smtClean="0">
                <a:latin typeface="Times New Roman" pitchFamily="18" charset="0"/>
                <a:cs typeface="Times New Roman" pitchFamily="18" charset="0"/>
              </a:rPr>
              <a:t> ( طن/هك)</a:t>
            </a:r>
            <a:endParaRPr lang="fr-FR" sz="6000" dirty="0">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solidFill>
            <a:srgbClr val="0070C0"/>
          </a:solidFill>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pPr algn="ctr" rtl="1"/>
            <a:r>
              <a:rPr lang="ar-TN" sz="6000" dirty="0" smtClean="0"/>
              <a:t>  </a:t>
            </a:r>
            <a:r>
              <a:rPr lang="ar-TN" sz="6000" dirty="0" smtClean="0">
                <a:latin typeface="Times New Roman" pitchFamily="18" charset="0"/>
                <a:cs typeface="Times New Roman" pitchFamily="18" charset="0"/>
              </a:rPr>
              <a:t>إنتاجية </a:t>
            </a:r>
            <a:r>
              <a:rPr lang="ar-TN" sz="6000" dirty="0" err="1" smtClean="0">
                <a:latin typeface="Times New Roman" pitchFamily="18" charset="0"/>
                <a:cs typeface="Times New Roman" pitchFamily="18" charset="0"/>
              </a:rPr>
              <a:t>القنارية</a:t>
            </a:r>
            <a:r>
              <a:rPr lang="ar-TN" sz="6000" dirty="0" smtClean="0">
                <a:latin typeface="Times New Roman" pitchFamily="18" charset="0"/>
                <a:cs typeface="Times New Roman" pitchFamily="18" charset="0"/>
              </a:rPr>
              <a:t> ( طن/هك)</a:t>
            </a:r>
            <a:endParaRPr lang="fr-FR" sz="6000" dirty="0">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solidFill>
            <a:srgbClr val="0070C0"/>
          </a:solidFill>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pPr algn="ctr" rtl="1"/>
            <a:r>
              <a:rPr lang="ar-TN" sz="6000" dirty="0" smtClean="0"/>
              <a:t>  </a:t>
            </a:r>
            <a:r>
              <a:rPr lang="ar-TN" sz="6000" dirty="0" smtClean="0">
                <a:latin typeface="Times New Roman" pitchFamily="18" charset="0"/>
                <a:cs typeface="Times New Roman" pitchFamily="18" charset="0"/>
              </a:rPr>
              <a:t>إنتاجية الفلفل ( طن/هك)</a:t>
            </a:r>
            <a:endParaRPr lang="fr-FR" sz="6000" dirty="0">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normAutofit/>
          </a:bodyPr>
          <a:lstStyle/>
          <a:p>
            <a:pPr algn="ctr" rtl="1"/>
            <a:r>
              <a:rPr lang="ar-TN" sz="4800" b="1" dirty="0" smtClean="0">
                <a:solidFill>
                  <a:srgbClr val="002060"/>
                </a:solidFill>
                <a:latin typeface="Times New Roman" pitchFamily="18" charset="0"/>
                <a:cs typeface="Times New Roman" pitchFamily="18" charset="0"/>
              </a:rPr>
              <a:t>4- التوجهات</a:t>
            </a:r>
            <a:endParaRPr lang="fr-FR" sz="4800" b="1" dirty="0">
              <a:solidFill>
                <a:srgbClr val="00206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214422"/>
            <a:ext cx="8229600" cy="5357850"/>
          </a:xfrm>
        </p:spPr>
        <p:txBody>
          <a:bodyPr>
            <a:noAutofit/>
          </a:bodyPr>
          <a:lstStyle/>
          <a:p>
            <a:pPr algn="just" rtl="1">
              <a:buNone/>
            </a:pPr>
            <a:r>
              <a:rPr lang="ar-TN"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أكدت وثيقة المخطط الحادي عشر على أهمية الرفع من القدرة التنافسية للقطاع </a:t>
            </a:r>
            <a:r>
              <a:rPr lang="ar-SA" sz="2800" b="1" dirty="0" err="1" smtClean="0">
                <a:latin typeface="Times New Roman" pitchFamily="18" charset="0"/>
                <a:cs typeface="Times New Roman" pitchFamily="18" charset="0"/>
              </a:rPr>
              <a:t>الفلاحي</a:t>
            </a:r>
            <a:r>
              <a:rPr lang="ar-SA" sz="2800" b="1" dirty="0" smtClean="0">
                <a:latin typeface="Times New Roman" pitchFamily="18" charset="0"/>
                <a:cs typeface="Times New Roman" pitchFamily="18" charset="0"/>
              </a:rPr>
              <a:t> كركيزة أساسية لسياسة التنمية </a:t>
            </a:r>
            <a:r>
              <a:rPr lang="ar-SA" sz="2800" b="1" dirty="0" err="1" smtClean="0">
                <a:latin typeface="Times New Roman" pitchFamily="18" charset="0"/>
                <a:cs typeface="Times New Roman" pitchFamily="18" charset="0"/>
              </a:rPr>
              <a:t>الفلاحية</a:t>
            </a:r>
            <a:r>
              <a:rPr lang="ar-TN" sz="2800" b="1" dirty="0" smtClean="0">
                <a:latin typeface="Times New Roman" pitchFamily="18" charset="0"/>
                <a:cs typeface="Times New Roman" pitchFamily="18" charset="0"/>
              </a:rPr>
              <a:t> للفترة المقبلة، </a:t>
            </a:r>
            <a:r>
              <a:rPr lang="ar-SA" sz="2800" b="1" dirty="0" smtClean="0">
                <a:latin typeface="Times New Roman" pitchFamily="18" charset="0"/>
                <a:cs typeface="Times New Roman" pitchFamily="18" charset="0"/>
              </a:rPr>
              <a:t>و ذلك من خلال الرفع من </a:t>
            </a:r>
            <a:r>
              <a:rPr lang="ar-SA" sz="2800" b="1" dirty="0" err="1" smtClean="0">
                <a:latin typeface="Times New Roman" pitchFamily="18" charset="0"/>
                <a:cs typeface="Times New Roman" pitchFamily="18" charset="0"/>
              </a:rPr>
              <a:t>مردودية</a:t>
            </a:r>
            <a:r>
              <a:rPr lang="ar-SA" sz="2800" b="1" dirty="0" smtClean="0">
                <a:latin typeface="Times New Roman" pitchFamily="18" charset="0"/>
                <a:cs typeface="Times New Roman" pitchFamily="18" charset="0"/>
              </a:rPr>
              <a:t> مختلف عوامل الإنتاج وجعل النشاط </a:t>
            </a:r>
            <a:r>
              <a:rPr lang="ar-SA" sz="2800" b="1" dirty="0" err="1" smtClean="0">
                <a:latin typeface="Times New Roman" pitchFamily="18" charset="0"/>
                <a:cs typeface="Times New Roman" pitchFamily="18" charset="0"/>
              </a:rPr>
              <a:t>الفلاحي</a:t>
            </a:r>
            <a:r>
              <a:rPr lang="ar-SA" sz="2800" b="1" dirty="0" smtClean="0">
                <a:latin typeface="Times New Roman" pitchFamily="18" charset="0"/>
                <a:cs typeface="Times New Roman" pitchFamily="18" charset="0"/>
              </a:rPr>
              <a:t> يستجيب </a:t>
            </a:r>
            <a:r>
              <a:rPr lang="ar-TN" sz="2800" b="1" dirty="0" smtClean="0">
                <a:latin typeface="Times New Roman" pitchFamily="18" charset="0"/>
                <a:cs typeface="Times New Roman" pitchFamily="18" charset="0"/>
              </a:rPr>
              <a:t>بالأساس</a:t>
            </a:r>
            <a:r>
              <a:rPr lang="ar-SA" sz="2800" b="1" dirty="0" smtClean="0">
                <a:latin typeface="Times New Roman" pitchFamily="18" charset="0"/>
                <a:cs typeface="Times New Roman" pitchFamily="18" charset="0"/>
              </a:rPr>
              <a:t> لقواعد الجدوى الاقتصادية وبالتالي</a:t>
            </a:r>
            <a:r>
              <a:rPr lang="ar-TN" sz="2800" b="1" dirty="0" smtClean="0">
                <a:latin typeface="Times New Roman" pitchFamily="18" charset="0"/>
                <a:cs typeface="Times New Roman" pitchFamily="18" charset="0"/>
              </a:rPr>
              <a:t> يعزز</a:t>
            </a:r>
            <a:r>
              <a:rPr lang="ar-SA" sz="2800" b="1" dirty="0" smtClean="0">
                <a:latin typeface="Times New Roman" pitchFamily="18" charset="0"/>
                <a:cs typeface="Times New Roman" pitchFamily="18" charset="0"/>
              </a:rPr>
              <a:t> مساهم</a:t>
            </a:r>
            <a:r>
              <a:rPr lang="ar-TN" sz="2800" b="1" dirty="0" smtClean="0">
                <a:latin typeface="Times New Roman" pitchFamily="18" charset="0"/>
                <a:cs typeface="Times New Roman" pitchFamily="18" charset="0"/>
              </a:rPr>
              <a:t>ته</a:t>
            </a:r>
            <a:r>
              <a:rPr lang="ar-SA" sz="2800" b="1" dirty="0" smtClean="0">
                <a:latin typeface="Times New Roman" pitchFamily="18" charset="0"/>
                <a:cs typeface="Times New Roman" pitchFamily="18" charset="0"/>
              </a:rPr>
              <a:t> الفعالة في المجهود الوطني للتنمية.</a:t>
            </a:r>
            <a:endParaRPr lang="fr-FR" sz="2800" b="1" dirty="0" smtClean="0">
              <a:latin typeface="Times New Roman" pitchFamily="18" charset="0"/>
              <a:cs typeface="Times New Roman" pitchFamily="18" charset="0"/>
            </a:endParaRPr>
          </a:p>
          <a:p>
            <a:pPr algn="just" rtl="1">
              <a:buNone/>
            </a:pPr>
            <a:r>
              <a:rPr lang="ar-TN"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و هذا ما يتطلب اعتماد توجهات تُمَكِّنُ من معالجة الإشكاليات الهيكلية التي تواجه تنمية القطاع </a:t>
            </a:r>
            <a:r>
              <a:rPr lang="ar-SA" sz="2800" b="1" dirty="0" err="1" smtClean="0">
                <a:latin typeface="Times New Roman" pitchFamily="18" charset="0"/>
                <a:cs typeface="Times New Roman" pitchFamily="18" charset="0"/>
              </a:rPr>
              <a:t>الفلاحي</a:t>
            </a:r>
            <a:r>
              <a:rPr lang="ar-SA" sz="2800" b="1" dirty="0" smtClean="0">
                <a:latin typeface="Times New Roman" pitchFamily="18" charset="0"/>
                <a:cs typeface="Times New Roman" pitchFamily="18" charset="0"/>
              </a:rPr>
              <a:t> وخاصة منها</a:t>
            </a:r>
            <a:r>
              <a:rPr lang="ar-TN" sz="2800" b="1" dirty="0" smtClean="0">
                <a:latin typeface="Times New Roman" pitchFamily="18" charset="0"/>
                <a:cs typeface="Times New Roman" pitchFamily="18" charset="0"/>
              </a:rPr>
              <a:t> تلك المتصلة بالتمويل والتأمين والمسائل </a:t>
            </a:r>
            <a:r>
              <a:rPr lang="ar-SA" sz="2800" b="1" dirty="0" smtClean="0">
                <a:latin typeface="Times New Roman" pitchFamily="18" charset="0"/>
                <a:cs typeface="Times New Roman" pitchFamily="18" charset="0"/>
              </a:rPr>
              <a:t>العقارية والضغوطات على مستوى الموارد الطبيعية. كما تقتضي المرحلة القادمة الاستعداد الجيد لتحرير تجارة المنتجات </a:t>
            </a:r>
            <a:r>
              <a:rPr lang="ar-SA" sz="2800" b="1" dirty="0" err="1" smtClean="0">
                <a:latin typeface="Times New Roman" pitchFamily="18" charset="0"/>
                <a:cs typeface="Times New Roman" pitchFamily="18" charset="0"/>
              </a:rPr>
              <a:t>الفلاحية</a:t>
            </a:r>
            <a:r>
              <a:rPr lang="ar-SA" sz="2800" b="1" dirty="0" smtClean="0">
                <a:latin typeface="Times New Roman" pitchFamily="18" charset="0"/>
                <a:cs typeface="Times New Roman" pitchFamily="18" charset="0"/>
              </a:rPr>
              <a:t> في نطاق المبادلات العالمية والعمل على توازن المنظومات </a:t>
            </a:r>
            <a:r>
              <a:rPr lang="ar-SA" sz="2800" b="1" dirty="0" err="1" smtClean="0">
                <a:latin typeface="Times New Roman" pitchFamily="18" charset="0"/>
                <a:cs typeface="Times New Roman" pitchFamily="18" charset="0"/>
              </a:rPr>
              <a:t>الفلاحية</a:t>
            </a:r>
            <a:r>
              <a:rPr lang="ar-SA" sz="2800" b="1" dirty="0" smtClean="0">
                <a:latin typeface="Times New Roman" pitchFamily="18" charset="0"/>
                <a:cs typeface="Times New Roman" pitchFamily="18" charset="0"/>
              </a:rPr>
              <a:t>.</a:t>
            </a:r>
            <a:endParaRPr lang="fr-FR" sz="2800" b="1" dirty="0">
              <a:latin typeface="Times New Roman" pitchFamily="18" charset="0"/>
              <a:cs typeface="Times New Roman" pitchFamily="18" charset="0"/>
            </a:endParaRPr>
          </a:p>
        </p:txBody>
      </p:sp>
      <p:sp>
        <p:nvSpPr>
          <p:cNvPr id="4" name="Espace réservé du numéro de diapositive 3"/>
          <p:cNvSpPr>
            <a:spLocks noGrp="1"/>
          </p:cNvSpPr>
          <p:nvPr>
            <p:ph type="sldNum" sz="quarter" idx="12"/>
          </p:nvPr>
        </p:nvSpPr>
        <p:spPr/>
        <p:txBody>
          <a:bodyPr/>
          <a:lstStyle/>
          <a:p>
            <a:fld id="{EAB07BE2-A29E-49EB-997D-150549B12558}" type="slidenum">
              <a:rPr lang="fr-FR" smtClean="0"/>
              <a:pPr/>
              <a:t>24</a:t>
            </a:fld>
            <a:endParaRPr lang="fr-F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TN" sz="4800" b="1" dirty="0" smtClean="0">
                <a:solidFill>
                  <a:srgbClr val="002060"/>
                </a:solidFill>
                <a:latin typeface="Times New Roman" pitchFamily="18" charset="0"/>
                <a:cs typeface="Times New Roman" pitchFamily="18" charset="0"/>
              </a:rPr>
              <a:t>4- التوجهات (تابع)</a:t>
            </a:r>
            <a:endParaRPr lang="fr-FR" sz="4800" b="1" dirty="0">
              <a:solidFill>
                <a:srgbClr val="002060"/>
              </a:solidFill>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lnSpcReduction="10000"/>
          </a:bodyPr>
          <a:lstStyle/>
          <a:p>
            <a:pPr algn="just" rtl="1">
              <a:buNone/>
            </a:pPr>
            <a:r>
              <a:rPr lang="ar-TN" b="1" dirty="0" smtClean="0"/>
              <a:t> </a:t>
            </a:r>
            <a:r>
              <a:rPr lang="ar-TN" b="1" dirty="0" smtClean="0">
                <a:latin typeface="Times New Roman" pitchFamily="18" charset="0"/>
                <a:cs typeface="Times New Roman" pitchFamily="18" charset="0"/>
              </a:rPr>
              <a:t>  </a:t>
            </a:r>
            <a:r>
              <a:rPr lang="ar-SA" b="1" dirty="0" smtClean="0">
                <a:latin typeface="Times New Roman" pitchFamily="18" charset="0"/>
                <a:cs typeface="Times New Roman" pitchFamily="18" charset="0"/>
              </a:rPr>
              <a:t>تتمثل أهم </a:t>
            </a:r>
            <a:r>
              <a:rPr lang="ar-TN" b="1" dirty="0" smtClean="0">
                <a:latin typeface="Times New Roman" pitchFamily="18" charset="0"/>
                <a:cs typeface="Times New Roman" pitchFamily="18" charset="0"/>
              </a:rPr>
              <a:t>التوجهات </a:t>
            </a:r>
            <a:r>
              <a:rPr lang="ar-SA" b="1" dirty="0" smtClean="0">
                <a:latin typeface="Times New Roman" pitchFamily="18" charset="0"/>
                <a:cs typeface="Times New Roman" pitchFamily="18" charset="0"/>
              </a:rPr>
              <a:t>لتدعيم</a:t>
            </a:r>
            <a:r>
              <a:rPr lang="ar-TN" b="1" dirty="0" smtClean="0">
                <a:latin typeface="Times New Roman" pitchFamily="18" charset="0"/>
                <a:cs typeface="Times New Roman" pitchFamily="18" charset="0"/>
              </a:rPr>
              <a:t> الإنتاجية و</a:t>
            </a:r>
            <a:r>
              <a:rPr lang="ar-SA" b="1" dirty="0" smtClean="0">
                <a:latin typeface="Times New Roman" pitchFamily="18" charset="0"/>
                <a:cs typeface="Times New Roman" pitchFamily="18" charset="0"/>
              </a:rPr>
              <a:t>القدرة التنافسية </a:t>
            </a:r>
            <a:r>
              <a:rPr lang="ar-TN" b="1" dirty="0" smtClean="0">
                <a:latin typeface="Times New Roman" pitchFamily="18" charset="0"/>
                <a:cs typeface="Times New Roman" pitchFamily="18" charset="0"/>
              </a:rPr>
              <a:t>للقطاع </a:t>
            </a:r>
            <a:r>
              <a:rPr lang="ar-TN" b="1" dirty="0" err="1" smtClean="0">
                <a:latin typeface="Times New Roman" pitchFamily="18" charset="0"/>
                <a:cs typeface="Times New Roman" pitchFamily="18" charset="0"/>
              </a:rPr>
              <a:t>الفلاحي</a:t>
            </a:r>
            <a:r>
              <a:rPr lang="ar-TN" b="1" dirty="0" smtClean="0">
                <a:latin typeface="Times New Roman" pitchFamily="18" charset="0"/>
                <a:cs typeface="Times New Roman" pitchFamily="18" charset="0"/>
              </a:rPr>
              <a:t> </a:t>
            </a:r>
            <a:r>
              <a:rPr lang="ar-SA" b="1" dirty="0" smtClean="0">
                <a:latin typeface="Times New Roman" pitchFamily="18" charset="0"/>
                <a:cs typeface="Times New Roman" pitchFamily="18" charset="0"/>
              </a:rPr>
              <a:t>في ما يلي:</a:t>
            </a:r>
            <a:endParaRPr lang="ar-TN" b="1" dirty="0" smtClean="0">
              <a:latin typeface="Times New Roman" pitchFamily="18" charset="0"/>
              <a:cs typeface="Times New Roman" pitchFamily="18" charset="0"/>
            </a:endParaRPr>
          </a:p>
          <a:p>
            <a:pPr lvl="0" algn="just" rtl="1">
              <a:buFont typeface="Wingdings" pitchFamily="2" charset="2"/>
              <a:buChar char="Ø"/>
            </a:pPr>
            <a:r>
              <a:rPr lang="ar-SA" b="1" dirty="0" smtClean="0">
                <a:latin typeface="Times New Roman" pitchFamily="18" charset="0"/>
                <a:cs typeface="Times New Roman" pitchFamily="18" charset="0"/>
              </a:rPr>
              <a:t>استحثاث نسق نمو القطاع  بدعم الأنشطة الأكثر </a:t>
            </a:r>
            <a:r>
              <a:rPr lang="ar-SA" b="1" dirty="0" err="1" smtClean="0">
                <a:latin typeface="Times New Roman" pitchFamily="18" charset="0"/>
                <a:cs typeface="Times New Roman" pitchFamily="18" charset="0"/>
              </a:rPr>
              <a:t>نجاعة</a:t>
            </a:r>
            <a:r>
              <a:rPr lang="ar-SA" b="1" dirty="0" smtClean="0">
                <a:latin typeface="Times New Roman" pitchFamily="18" charset="0"/>
                <a:cs typeface="Times New Roman" pitchFamily="18" charset="0"/>
              </a:rPr>
              <a:t> وتثمينا للموارد المستخدمة وذات </a:t>
            </a:r>
            <a:r>
              <a:rPr lang="ar-SA" b="1" dirty="0" err="1" smtClean="0">
                <a:latin typeface="Times New Roman" pitchFamily="18" charset="0"/>
                <a:cs typeface="Times New Roman" pitchFamily="18" charset="0"/>
              </a:rPr>
              <a:t>المردودية</a:t>
            </a:r>
            <a:r>
              <a:rPr lang="ar-SA" b="1" dirty="0" smtClean="0">
                <a:latin typeface="Times New Roman" pitchFamily="18" charset="0"/>
                <a:cs typeface="Times New Roman" pitchFamily="18" charset="0"/>
              </a:rPr>
              <a:t> المرتفعة،</a:t>
            </a:r>
            <a:endParaRPr lang="ar-TN" b="1" dirty="0" smtClean="0">
              <a:latin typeface="Times New Roman" pitchFamily="18" charset="0"/>
              <a:cs typeface="Times New Roman" pitchFamily="18" charset="0"/>
            </a:endParaRPr>
          </a:p>
          <a:p>
            <a:pPr algn="just" rtl="1">
              <a:buFont typeface="Wingdings" pitchFamily="2" charset="2"/>
              <a:buChar char="Ø"/>
            </a:pPr>
            <a:r>
              <a:rPr lang="ar-SA" b="1" dirty="0" smtClean="0">
                <a:latin typeface="Times New Roman" pitchFamily="18" charset="0"/>
                <a:cs typeface="Times New Roman" pitchFamily="18" charset="0"/>
              </a:rPr>
              <a:t>اعتماد هيكلة عصرية للقطاع </a:t>
            </a:r>
            <a:r>
              <a:rPr lang="ar-SA" b="1" dirty="0" err="1" smtClean="0">
                <a:latin typeface="Times New Roman" pitchFamily="18" charset="0"/>
                <a:cs typeface="Times New Roman" pitchFamily="18" charset="0"/>
              </a:rPr>
              <a:t>الفلاحي</a:t>
            </a:r>
            <a:r>
              <a:rPr lang="ar-SA" b="1" dirty="0" smtClean="0">
                <a:latin typeface="Times New Roman" pitchFamily="18" charset="0"/>
                <a:cs typeface="Times New Roman" pitchFamily="18" charset="0"/>
              </a:rPr>
              <a:t> </a:t>
            </a:r>
            <a:r>
              <a:rPr lang="ar-TN" b="1" dirty="0" smtClean="0">
                <a:latin typeface="Times New Roman" pitchFamily="18" charset="0"/>
                <a:cs typeface="Times New Roman" pitchFamily="18" charset="0"/>
              </a:rPr>
              <a:t>من خلال </a:t>
            </a:r>
            <a:r>
              <a:rPr lang="ar-SA" b="1" dirty="0" smtClean="0">
                <a:latin typeface="Times New Roman" pitchFamily="18" charset="0"/>
                <a:cs typeface="Times New Roman" pitchFamily="18" charset="0"/>
              </a:rPr>
              <a:t>معالجة المسائل العقارية وتطوير أوضاعها من جهة</a:t>
            </a:r>
            <a:r>
              <a:rPr lang="ar-TN" b="1" dirty="0" smtClean="0">
                <a:latin typeface="Times New Roman" pitchFamily="18" charset="0"/>
                <a:cs typeface="Times New Roman" pitchFamily="18" charset="0"/>
              </a:rPr>
              <a:t>،</a:t>
            </a:r>
            <a:r>
              <a:rPr lang="ar-SA" b="1" dirty="0" smtClean="0">
                <a:latin typeface="Times New Roman" pitchFamily="18" charset="0"/>
                <a:cs typeface="Times New Roman" pitchFamily="18" charset="0"/>
              </a:rPr>
              <a:t> والنهوض بالاستثمار والتمويل من جهة أخرى، </a:t>
            </a:r>
            <a:endParaRPr lang="fr-FR" b="1" dirty="0" smtClean="0">
              <a:latin typeface="Times New Roman" pitchFamily="18" charset="0"/>
              <a:cs typeface="Times New Roman" pitchFamily="18" charset="0"/>
            </a:endParaRPr>
          </a:p>
          <a:p>
            <a:pPr algn="just" rtl="1">
              <a:buFont typeface="Wingdings" pitchFamily="2" charset="2"/>
              <a:buChar char="Ø"/>
            </a:pPr>
            <a:r>
              <a:rPr lang="ar-SA" b="1" dirty="0" smtClean="0">
                <a:latin typeface="Times New Roman" pitchFamily="18" charset="0"/>
                <a:cs typeface="Times New Roman" pitchFamily="18" charset="0"/>
              </a:rPr>
              <a:t>تنمية الموارد البشرية </a:t>
            </a:r>
            <a:r>
              <a:rPr lang="ar-TN" b="1" dirty="0" smtClean="0">
                <a:latin typeface="Times New Roman" pitchFamily="18" charset="0"/>
                <a:cs typeface="Times New Roman" pitchFamily="18" charset="0"/>
              </a:rPr>
              <a:t>بمزيد </a:t>
            </a:r>
            <a:r>
              <a:rPr lang="ar-SA" b="1" dirty="0" smtClean="0">
                <a:latin typeface="Times New Roman" pitchFamily="18" charset="0"/>
                <a:cs typeface="Times New Roman" pitchFamily="18" charset="0"/>
              </a:rPr>
              <a:t>دعم البحث العلمي والتكوين والنهوض بالمرأة الفلاحة،</a:t>
            </a:r>
            <a:endParaRPr lang="fr-FR" b="1" dirty="0" smtClean="0">
              <a:latin typeface="Times New Roman" pitchFamily="18" charset="0"/>
              <a:cs typeface="Times New Roman" pitchFamily="18" charset="0"/>
            </a:endParaRPr>
          </a:p>
          <a:p>
            <a:pPr lvl="0" algn="r" rtl="1">
              <a:buNone/>
            </a:pPr>
            <a:endParaRPr lang="fr-FR" dirty="0" smtClean="0"/>
          </a:p>
          <a:p>
            <a:pPr algn="r" rtl="1">
              <a:buNone/>
            </a:pPr>
            <a:endParaRPr lang="fr-FR" dirty="0"/>
          </a:p>
        </p:txBody>
      </p:sp>
      <p:sp>
        <p:nvSpPr>
          <p:cNvPr id="4" name="Espace réservé du numéro de diapositive 3"/>
          <p:cNvSpPr>
            <a:spLocks noGrp="1"/>
          </p:cNvSpPr>
          <p:nvPr>
            <p:ph type="sldNum" sz="quarter" idx="12"/>
          </p:nvPr>
        </p:nvSpPr>
        <p:spPr/>
        <p:txBody>
          <a:bodyPr/>
          <a:lstStyle/>
          <a:p>
            <a:fld id="{EAB07BE2-A29E-49EB-997D-150549B12558}" type="slidenum">
              <a:rPr lang="fr-FR" smtClean="0"/>
              <a:pPr/>
              <a:t>25</a:t>
            </a:fld>
            <a:endParaRPr lang="fr-F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TN" sz="4800" b="1" dirty="0" smtClean="0">
                <a:solidFill>
                  <a:srgbClr val="002060"/>
                </a:solidFill>
                <a:latin typeface="Times New Roman" pitchFamily="18" charset="0"/>
                <a:cs typeface="Times New Roman" pitchFamily="18" charset="0"/>
              </a:rPr>
              <a:t>4- التوجهات (تابع)</a:t>
            </a:r>
            <a:endParaRPr lang="fr-FR" sz="4800" b="1" dirty="0">
              <a:solidFill>
                <a:srgbClr val="00206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304800" y="1554162"/>
            <a:ext cx="8686800" cy="4732358"/>
          </a:xfrm>
        </p:spPr>
        <p:txBody>
          <a:bodyPr>
            <a:normAutofit lnSpcReduction="10000"/>
          </a:bodyPr>
          <a:lstStyle/>
          <a:p>
            <a:pPr lvl="0" algn="just" rtl="1">
              <a:buFont typeface="Wingdings" pitchFamily="2" charset="2"/>
              <a:buChar char="Ø"/>
            </a:pPr>
            <a:r>
              <a:rPr lang="ar-SA" b="1" dirty="0" smtClean="0">
                <a:latin typeface="Times New Roman" pitchFamily="18" charset="0"/>
                <a:cs typeface="Times New Roman" pitchFamily="18" charset="0"/>
              </a:rPr>
              <a:t>توظيف خصوصيات القطاع من خلال</a:t>
            </a:r>
            <a:r>
              <a:rPr lang="ar-TN" b="1" dirty="0" smtClean="0">
                <a:latin typeface="Times New Roman" pitchFamily="18" charset="0"/>
                <a:cs typeface="Times New Roman" pitchFamily="18" charset="0"/>
              </a:rPr>
              <a:t> استغلال الميزات التفاضلية المتوفرة،</a:t>
            </a:r>
          </a:p>
          <a:p>
            <a:pPr lvl="0" algn="just" rtl="1">
              <a:buFont typeface="Wingdings" pitchFamily="2" charset="2"/>
              <a:buChar char="Ø"/>
            </a:pPr>
            <a:r>
              <a:rPr lang="ar-TN" b="1" dirty="0" smtClean="0">
                <a:latin typeface="Times New Roman" pitchFamily="18" charset="0"/>
                <a:cs typeface="Times New Roman" pitchFamily="18" charset="0"/>
              </a:rPr>
              <a:t>مزيد</a:t>
            </a:r>
            <a:r>
              <a:rPr lang="ar-SA" b="1" dirty="0" smtClean="0">
                <a:latin typeface="Times New Roman" pitchFamily="18" charset="0"/>
                <a:cs typeface="Times New Roman" pitchFamily="18" charset="0"/>
              </a:rPr>
              <a:t> النهوض بالفلاحة الصغرى والمتوسطة وتدعيم التنظيمات المهنية، </a:t>
            </a:r>
            <a:endParaRPr lang="fr-FR" b="1" dirty="0" smtClean="0">
              <a:latin typeface="Times New Roman" pitchFamily="18" charset="0"/>
              <a:cs typeface="Times New Roman" pitchFamily="18" charset="0"/>
            </a:endParaRPr>
          </a:p>
          <a:p>
            <a:pPr lvl="0" algn="just" rtl="1">
              <a:buFont typeface="Wingdings" pitchFamily="2" charset="2"/>
              <a:buChar char="Ø"/>
            </a:pPr>
            <a:r>
              <a:rPr lang="ar-SA" b="1" dirty="0" smtClean="0">
                <a:latin typeface="Times New Roman" pitchFamily="18" charset="0"/>
                <a:cs typeface="Times New Roman" pitchFamily="18" charset="0"/>
              </a:rPr>
              <a:t>تأهيل المصالح الإدارية </a:t>
            </a:r>
            <a:r>
              <a:rPr lang="ar-TN" b="1" dirty="0" smtClean="0">
                <a:latin typeface="Times New Roman" pitchFamily="18" charset="0"/>
                <a:cs typeface="Times New Roman" pitchFamily="18" charset="0"/>
              </a:rPr>
              <a:t>و التركيز على مجالات</a:t>
            </a:r>
            <a:r>
              <a:rPr lang="ar-SA" b="1" dirty="0" smtClean="0">
                <a:latin typeface="Times New Roman" pitchFamily="18" charset="0"/>
                <a:cs typeface="Times New Roman" pitchFamily="18" charset="0"/>
              </a:rPr>
              <a:t> النهوض بوظائف المراقبة والتصديق،</a:t>
            </a:r>
            <a:endParaRPr lang="fr-FR" b="1" dirty="0" smtClean="0">
              <a:latin typeface="Times New Roman" pitchFamily="18" charset="0"/>
              <a:cs typeface="Times New Roman" pitchFamily="18" charset="0"/>
            </a:endParaRPr>
          </a:p>
          <a:p>
            <a:pPr lvl="0" algn="just" rtl="1">
              <a:buFont typeface="Wingdings" pitchFamily="2" charset="2"/>
              <a:buChar char="Ø"/>
            </a:pPr>
            <a:r>
              <a:rPr lang="ar-SA" b="1" dirty="0" smtClean="0">
                <a:latin typeface="Times New Roman" pitchFamily="18" charset="0"/>
                <a:cs typeface="Times New Roman" pitchFamily="18" charset="0"/>
              </a:rPr>
              <a:t>سن التشريعات المنظمة للقطاعات،</a:t>
            </a:r>
            <a:endParaRPr lang="fr-FR" b="1" dirty="0" smtClean="0">
              <a:latin typeface="Times New Roman" pitchFamily="18" charset="0"/>
              <a:cs typeface="Times New Roman" pitchFamily="18" charset="0"/>
            </a:endParaRPr>
          </a:p>
          <a:p>
            <a:pPr lvl="0" algn="just" rtl="1">
              <a:buFont typeface="Wingdings" pitchFamily="2" charset="2"/>
              <a:buChar char="Ø"/>
            </a:pPr>
            <a:r>
              <a:rPr lang="ar-SA" b="1" dirty="0" smtClean="0">
                <a:latin typeface="Times New Roman" pitchFamily="18" charset="0"/>
                <a:cs typeface="Times New Roman" pitchFamily="18" charset="0"/>
              </a:rPr>
              <a:t>توفير المعلوم</a:t>
            </a:r>
            <a:r>
              <a:rPr lang="ar-TN" b="1" dirty="0" smtClean="0">
                <a:latin typeface="Times New Roman" pitchFamily="18" charset="0"/>
                <a:cs typeface="Times New Roman" pitchFamily="18" charset="0"/>
              </a:rPr>
              <a:t>ة</a:t>
            </a:r>
            <a:r>
              <a:rPr lang="ar-SA" b="1" dirty="0" smtClean="0">
                <a:latin typeface="Times New Roman" pitchFamily="18" charset="0"/>
                <a:cs typeface="Times New Roman" pitchFamily="18" charset="0"/>
              </a:rPr>
              <a:t> والإعلام</a:t>
            </a:r>
            <a:r>
              <a:rPr lang="ar-TN" b="1" dirty="0" smtClean="0">
                <a:latin typeface="Times New Roman" pitchFamily="18" charset="0"/>
                <a:cs typeface="Times New Roman" pitchFamily="18" charset="0"/>
              </a:rPr>
              <a:t>،</a:t>
            </a:r>
            <a:r>
              <a:rPr lang="ar-SA" b="1" dirty="0" smtClean="0">
                <a:latin typeface="Times New Roman" pitchFamily="18" charset="0"/>
                <a:cs typeface="Times New Roman" pitchFamily="18" charset="0"/>
              </a:rPr>
              <a:t> واستغلال ما تتيحه تقنيات الاتصال الحديث من التعرف على أوضاع القطاع ونشر المعلومات. </a:t>
            </a:r>
            <a:endParaRPr lang="fr-FR" b="1" dirty="0" smtClean="0">
              <a:latin typeface="Times New Roman" pitchFamily="18" charset="0"/>
              <a:cs typeface="Times New Roman" pitchFamily="18" charset="0"/>
            </a:endParaRPr>
          </a:p>
          <a:p>
            <a:pPr algn="r" rtl="1"/>
            <a:endParaRPr lang="fr-FR" dirty="0"/>
          </a:p>
        </p:txBody>
      </p:sp>
      <p:sp>
        <p:nvSpPr>
          <p:cNvPr id="4" name="Espace réservé du numéro de diapositive 3"/>
          <p:cNvSpPr>
            <a:spLocks noGrp="1"/>
          </p:cNvSpPr>
          <p:nvPr>
            <p:ph type="sldNum" sz="quarter" idx="12"/>
          </p:nvPr>
        </p:nvSpPr>
        <p:spPr/>
        <p:txBody>
          <a:bodyPr/>
          <a:lstStyle/>
          <a:p>
            <a:fld id="{EAB07BE2-A29E-49EB-997D-150549B12558}" type="slidenum">
              <a:rPr lang="fr-FR" smtClean="0"/>
              <a:pPr/>
              <a:t>26</a:t>
            </a:fld>
            <a:endParaRPr lang="fr-F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TN" sz="4800" b="1" dirty="0" smtClean="0">
                <a:solidFill>
                  <a:srgbClr val="002060"/>
                </a:solidFill>
                <a:latin typeface="Times New Roman" pitchFamily="18" charset="0"/>
                <a:cs typeface="Times New Roman" pitchFamily="18" charset="0"/>
              </a:rPr>
              <a:t>4- التوجهات (تابع)</a:t>
            </a:r>
            <a:endParaRPr lang="fr-FR" sz="4800" dirty="0">
              <a:solidFill>
                <a:srgbClr val="002060"/>
              </a:solidFill>
              <a:latin typeface="Times New Roman" pitchFamily="18" charset="0"/>
              <a:cs typeface="Times New Roman" pitchFamily="18" charset="0"/>
            </a:endParaRPr>
          </a:p>
        </p:txBody>
      </p:sp>
      <p:sp>
        <p:nvSpPr>
          <p:cNvPr id="3" name="Espace réservé du contenu 2"/>
          <p:cNvSpPr>
            <a:spLocks noGrp="1"/>
          </p:cNvSpPr>
          <p:nvPr>
            <p:ph idx="1"/>
          </p:nvPr>
        </p:nvSpPr>
        <p:spPr/>
        <p:txBody>
          <a:bodyPr>
            <a:noAutofit/>
          </a:bodyPr>
          <a:lstStyle/>
          <a:p>
            <a:pPr algn="just" rtl="1">
              <a:buFont typeface="Wingdings" pitchFamily="2" charset="2"/>
              <a:buChar char="Ø"/>
            </a:pPr>
            <a:r>
              <a:rPr lang="ar-TN" sz="3600" b="1" dirty="0" smtClean="0">
                <a:latin typeface="Times New Roman" pitchFamily="18" charset="0"/>
                <a:cs typeface="Times New Roman" pitchFamily="18" charset="0"/>
              </a:rPr>
              <a:t>وفي الختام، </a:t>
            </a:r>
            <a:r>
              <a:rPr lang="ar-TN" sz="3600" b="1" dirty="0" err="1" smtClean="0">
                <a:latin typeface="Times New Roman" pitchFamily="18" charset="0"/>
                <a:cs typeface="Times New Roman" pitchFamily="18" charset="0"/>
              </a:rPr>
              <a:t>يجدر</a:t>
            </a:r>
            <a:r>
              <a:rPr lang="ar-TN" sz="3600" b="1" dirty="0" smtClean="0">
                <a:latin typeface="Times New Roman" pitchFamily="18" charset="0"/>
                <a:cs typeface="Times New Roman" pitchFamily="18" charset="0"/>
              </a:rPr>
              <a:t> التذكير بأن القطاع </a:t>
            </a:r>
            <a:r>
              <a:rPr lang="ar-TN" sz="3600" b="1" dirty="0" err="1" smtClean="0">
                <a:latin typeface="Times New Roman" pitchFamily="18" charset="0"/>
                <a:cs typeface="Times New Roman" pitchFamily="18" charset="0"/>
              </a:rPr>
              <a:t>الفلاحي</a:t>
            </a:r>
            <a:r>
              <a:rPr lang="ar-TN" sz="3600" b="1" dirty="0" smtClean="0">
                <a:latin typeface="Times New Roman" pitchFamily="18" charset="0"/>
                <a:cs typeface="Times New Roman" pitchFamily="18" charset="0"/>
              </a:rPr>
              <a:t> قطاعا اقتصاديا واجتماعيا وبيئيا، وفي عديد الحالات قطاعا سياسيا، لما له من تأثيرات مباشرة على عدّة مؤشرات.</a:t>
            </a:r>
          </a:p>
          <a:p>
            <a:pPr algn="just" rtl="1">
              <a:buFont typeface="Wingdings" pitchFamily="2" charset="2"/>
              <a:buChar char="Ø"/>
            </a:pPr>
            <a:r>
              <a:rPr lang="ar-TN" sz="3600" b="1" dirty="0" smtClean="0">
                <a:latin typeface="Times New Roman" pitchFamily="18" charset="0"/>
                <a:cs typeface="Times New Roman" pitchFamily="18" charset="0"/>
              </a:rPr>
              <a:t>ولما كان القطاع </a:t>
            </a:r>
            <a:r>
              <a:rPr lang="ar-TN" sz="3600" b="1" dirty="0" err="1" smtClean="0">
                <a:latin typeface="Times New Roman" pitchFamily="18" charset="0"/>
                <a:cs typeface="Times New Roman" pitchFamily="18" charset="0"/>
              </a:rPr>
              <a:t>الفلاحي</a:t>
            </a:r>
            <a:r>
              <a:rPr lang="ar-TN" sz="3600" b="1" dirty="0" smtClean="0">
                <a:latin typeface="Times New Roman" pitchFamily="18" charset="0"/>
                <a:cs typeface="Times New Roman" pitchFamily="18" charset="0"/>
              </a:rPr>
              <a:t> قطاعا اقتصاديا، فإنه يتعين عليه التفاعل مع عوامل السوق التي تُعطي إشارات للمتدخلين في القطاع. ومن شأن هذه الإشارات أن تُوجّه النشاط </a:t>
            </a:r>
            <a:r>
              <a:rPr lang="ar-TN" sz="3600" b="1" dirty="0" err="1" smtClean="0">
                <a:latin typeface="Times New Roman" pitchFamily="18" charset="0"/>
                <a:cs typeface="Times New Roman" pitchFamily="18" charset="0"/>
              </a:rPr>
              <a:t>الفلاحي</a:t>
            </a:r>
            <a:r>
              <a:rPr lang="ar-TN" sz="3600" b="1" dirty="0" smtClean="0">
                <a:latin typeface="Times New Roman" pitchFamily="18" charset="0"/>
                <a:cs typeface="Times New Roman" pitchFamily="18" charset="0"/>
              </a:rPr>
              <a:t> وتحث على تحسين طُرُق الإنتاج والنوعية والتحكم في التكلفة.</a:t>
            </a:r>
            <a:endParaRPr lang="fr-FR" sz="3600" b="1" dirty="0">
              <a:latin typeface="Times New Roman" pitchFamily="18" charset="0"/>
              <a:cs typeface="Times New Roman" pitchFamily="18" charset="0"/>
            </a:endParaRPr>
          </a:p>
        </p:txBody>
      </p:sp>
      <p:sp>
        <p:nvSpPr>
          <p:cNvPr id="4" name="Espace réservé du numéro de diapositive 3"/>
          <p:cNvSpPr>
            <a:spLocks noGrp="1"/>
          </p:cNvSpPr>
          <p:nvPr>
            <p:ph type="sldNum" sz="quarter" idx="12"/>
          </p:nvPr>
        </p:nvSpPr>
        <p:spPr/>
        <p:txBody>
          <a:bodyPr/>
          <a:lstStyle/>
          <a:p>
            <a:fld id="{EAB07BE2-A29E-49EB-997D-150549B12558}" type="slidenum">
              <a:rPr lang="fr-FR" smtClean="0"/>
              <a:pPr/>
              <a:t>27</a:t>
            </a:fld>
            <a:endParaRPr lang="fr-F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TN" sz="4800" b="1" dirty="0" smtClean="0">
                <a:solidFill>
                  <a:srgbClr val="002060"/>
                </a:solidFill>
                <a:latin typeface="Times New Roman" pitchFamily="18" charset="0"/>
                <a:cs typeface="Times New Roman" pitchFamily="18" charset="0"/>
              </a:rPr>
              <a:t>4- التوجهات (تابع)</a:t>
            </a:r>
            <a:endParaRPr lang="fr-FR" sz="4800" dirty="0">
              <a:solidFill>
                <a:srgbClr val="002060"/>
              </a:solidFill>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lnSpcReduction="10000"/>
          </a:bodyPr>
          <a:lstStyle/>
          <a:p>
            <a:pPr algn="just" rtl="1">
              <a:buFont typeface="Wingdings" pitchFamily="2" charset="2"/>
              <a:buChar char="Ø"/>
            </a:pPr>
            <a:r>
              <a:rPr lang="ar-TN" sz="3600" b="1" dirty="0" smtClean="0">
                <a:latin typeface="Times New Roman" pitchFamily="18" charset="0"/>
                <a:cs typeface="Times New Roman" pitchFamily="18" charset="0"/>
              </a:rPr>
              <a:t>وعلى هذا الأساس، فإن المنافسة هي الحل الأمثل لتفعيل عوامل السوق، شريطة أن تكون هذه المنافسة متكافئة وشريفة.</a:t>
            </a:r>
          </a:p>
          <a:p>
            <a:pPr algn="just" rtl="1">
              <a:buFont typeface="Wingdings" pitchFamily="2" charset="2"/>
              <a:buChar char="Ø"/>
            </a:pPr>
            <a:r>
              <a:rPr lang="ar-TN" sz="3600" b="1" dirty="0" smtClean="0">
                <a:latin typeface="Times New Roman" pitchFamily="18" charset="0"/>
                <a:cs typeface="Times New Roman" pitchFamily="18" charset="0"/>
              </a:rPr>
              <a:t>من ناحية أخرى، إذا أردنا أن تتطور الفلاحة وأن تكون قطاعا مربحا ويستقطب الاستثمارات والباعثين، وأن يُطور إنتاجيته، وجب التخلي عن بعض الممارسات التي لا تسمح بتفعيل قواعد السوق وتعويضها بطُرُق تدخل أخرى، أكثر شفافية وأقل تكلفة وأكثر جدوى.</a:t>
            </a:r>
          </a:p>
          <a:p>
            <a:pPr algn="r" rtl="1"/>
            <a:endParaRPr lang="fr-FR" dirty="0"/>
          </a:p>
        </p:txBody>
      </p:sp>
      <p:sp>
        <p:nvSpPr>
          <p:cNvPr id="4" name="Espace réservé du numéro de diapositive 3"/>
          <p:cNvSpPr>
            <a:spLocks noGrp="1"/>
          </p:cNvSpPr>
          <p:nvPr>
            <p:ph type="sldNum" sz="quarter" idx="12"/>
          </p:nvPr>
        </p:nvSpPr>
        <p:spPr/>
        <p:txBody>
          <a:bodyPr/>
          <a:lstStyle/>
          <a:p>
            <a:fld id="{EAB07BE2-A29E-49EB-997D-150549B12558}" type="slidenum">
              <a:rPr lang="fr-FR" smtClean="0"/>
              <a:pPr/>
              <a:t>28</a:t>
            </a:fld>
            <a:endParaRPr lang="fr-F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500042"/>
            <a:ext cx="8229600" cy="5626121"/>
          </a:xfrm>
        </p:spPr>
        <p:txBody>
          <a:bodyPr>
            <a:normAutofit/>
          </a:bodyPr>
          <a:lstStyle/>
          <a:p>
            <a:pPr algn="r" rtl="1">
              <a:buNone/>
            </a:pPr>
            <a:endParaRPr lang="ar-TN" dirty="0" smtClean="0"/>
          </a:p>
          <a:p>
            <a:pPr algn="r" rtl="1">
              <a:buNone/>
            </a:pPr>
            <a:endParaRPr lang="ar-TN" dirty="0" smtClean="0"/>
          </a:p>
          <a:p>
            <a:pPr algn="r" rtl="1">
              <a:buNone/>
            </a:pPr>
            <a:endParaRPr lang="ar-TN" dirty="0" smtClean="0"/>
          </a:p>
          <a:p>
            <a:pPr algn="ctr" rtl="1">
              <a:buNone/>
            </a:pPr>
            <a:r>
              <a:rPr lang="ar-TN" sz="11500" b="1" dirty="0" smtClean="0">
                <a:solidFill>
                  <a:srgbClr val="C00000"/>
                </a:solidFill>
                <a:latin typeface="Times New Roman" pitchFamily="18" charset="0"/>
                <a:cs typeface="Times New Roman" pitchFamily="18" charset="0"/>
              </a:rPr>
              <a:t>شكـــرا لكـــم</a:t>
            </a:r>
          </a:p>
          <a:p>
            <a:pPr algn="r" rtl="1">
              <a:buNone/>
            </a:pPr>
            <a:endParaRPr lang="fr-FR" dirty="0"/>
          </a:p>
        </p:txBody>
      </p:sp>
      <p:sp>
        <p:nvSpPr>
          <p:cNvPr id="4" name="Espace réservé du numéro de diapositive 3"/>
          <p:cNvSpPr>
            <a:spLocks noGrp="1"/>
          </p:cNvSpPr>
          <p:nvPr>
            <p:ph type="sldNum" sz="quarter" idx="12"/>
          </p:nvPr>
        </p:nvSpPr>
        <p:spPr/>
        <p:txBody>
          <a:bodyPr/>
          <a:lstStyle/>
          <a:p>
            <a:fld id="{EAB07BE2-A29E-49EB-997D-150549B12558}" type="slidenum">
              <a:rPr lang="fr-FR" smtClean="0"/>
              <a:pPr/>
              <a:t>29</a:t>
            </a:fld>
            <a:endParaRPr 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TN" sz="6000" b="1" dirty="0" smtClean="0">
                <a:solidFill>
                  <a:srgbClr val="002060"/>
                </a:solidFill>
                <a:latin typeface="Times New Roman" pitchFamily="18" charset="0"/>
                <a:cs typeface="Times New Roman" pitchFamily="18" charset="0"/>
              </a:rPr>
              <a:t>1- تقديم عام للقطاع </a:t>
            </a:r>
            <a:r>
              <a:rPr lang="ar-TN" sz="6000" b="1" dirty="0" err="1" smtClean="0">
                <a:solidFill>
                  <a:srgbClr val="002060"/>
                </a:solidFill>
                <a:latin typeface="Times New Roman" pitchFamily="18" charset="0"/>
                <a:cs typeface="Times New Roman" pitchFamily="18" charset="0"/>
              </a:rPr>
              <a:t>الفلاحي</a:t>
            </a:r>
            <a:endParaRPr lang="fr-FR" sz="6000" b="1" dirty="0">
              <a:solidFill>
                <a:srgbClr val="002060"/>
              </a:solidFill>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a:bodyPr>
          <a:lstStyle/>
          <a:p>
            <a:pPr algn="r" rtl="1"/>
            <a:r>
              <a:rPr lang="ar-TN" sz="4400" b="1" dirty="0" smtClean="0">
                <a:solidFill>
                  <a:srgbClr val="C00000"/>
                </a:solidFill>
                <a:latin typeface="Times New Roman" pitchFamily="18" charset="0"/>
                <a:cs typeface="Times New Roman" pitchFamily="18" charset="0"/>
              </a:rPr>
              <a:t>الموارد الطبيعية.</a:t>
            </a:r>
          </a:p>
          <a:p>
            <a:pPr algn="r" rtl="1"/>
            <a:r>
              <a:rPr lang="ar-TN" sz="4400" b="1" dirty="0" smtClean="0">
                <a:solidFill>
                  <a:srgbClr val="C00000"/>
                </a:solidFill>
                <a:latin typeface="Times New Roman" pitchFamily="18" charset="0"/>
                <a:cs typeface="Times New Roman" pitchFamily="18" charset="0"/>
              </a:rPr>
              <a:t>الموارد البشرية.</a:t>
            </a:r>
          </a:p>
          <a:p>
            <a:pPr algn="r" rtl="1"/>
            <a:r>
              <a:rPr lang="ar-TN" sz="4400" b="1" dirty="0" smtClean="0">
                <a:solidFill>
                  <a:srgbClr val="C00000"/>
                </a:solidFill>
                <a:latin typeface="Times New Roman" pitchFamily="18" charset="0"/>
                <a:cs typeface="Times New Roman" pitchFamily="18" charset="0"/>
              </a:rPr>
              <a:t>المحيط العام للنشاط </a:t>
            </a:r>
            <a:r>
              <a:rPr lang="ar-TN" sz="4400" b="1" dirty="0" err="1" smtClean="0">
                <a:solidFill>
                  <a:srgbClr val="C00000"/>
                </a:solidFill>
                <a:latin typeface="Times New Roman" pitchFamily="18" charset="0"/>
                <a:cs typeface="Times New Roman" pitchFamily="18" charset="0"/>
              </a:rPr>
              <a:t>الفلاحي</a:t>
            </a:r>
            <a:r>
              <a:rPr lang="ar-TN" sz="4400" b="1" dirty="0" smtClean="0">
                <a:solidFill>
                  <a:srgbClr val="C00000"/>
                </a:solidFill>
                <a:latin typeface="Times New Roman" pitchFamily="18" charset="0"/>
                <a:cs typeface="Times New Roman" pitchFamily="18" charset="0"/>
              </a:rPr>
              <a:t>.</a:t>
            </a:r>
          </a:p>
        </p:txBody>
      </p:sp>
      <p:sp>
        <p:nvSpPr>
          <p:cNvPr id="4" name="Espace réservé du numéro de diapositive 3"/>
          <p:cNvSpPr>
            <a:spLocks noGrp="1"/>
          </p:cNvSpPr>
          <p:nvPr>
            <p:ph type="sldNum" sz="quarter" idx="12"/>
          </p:nvPr>
        </p:nvSpPr>
        <p:spPr/>
        <p:txBody>
          <a:bodyPr/>
          <a:lstStyle/>
          <a:p>
            <a:fld id="{EAB07BE2-A29E-49EB-997D-150549B12558}" type="slidenum">
              <a:rPr lang="fr-FR" smtClean="0"/>
              <a:pPr/>
              <a:t>3</a:t>
            </a:fld>
            <a:endParaRPr lang="fr-F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285728"/>
            <a:ext cx="8686800" cy="785818"/>
          </a:xfrm>
        </p:spPr>
        <p:txBody>
          <a:bodyPr>
            <a:normAutofit/>
          </a:bodyPr>
          <a:lstStyle/>
          <a:p>
            <a:pPr algn="ctr" rtl="1"/>
            <a:r>
              <a:rPr lang="ar-TN" sz="4400" b="1" dirty="0" smtClean="0">
                <a:solidFill>
                  <a:srgbClr val="C00000"/>
                </a:solidFill>
                <a:latin typeface="Times New Roman" pitchFamily="18" charset="0"/>
                <a:cs typeface="Times New Roman" pitchFamily="18" charset="0"/>
              </a:rPr>
              <a:t>الموارد الطبيعية</a:t>
            </a:r>
            <a:endParaRPr lang="fr-FR" sz="4400" b="1" dirty="0">
              <a:solidFill>
                <a:srgbClr val="C0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214422"/>
            <a:ext cx="8229600" cy="5286412"/>
          </a:xfrm>
        </p:spPr>
        <p:txBody>
          <a:bodyPr>
            <a:normAutofit fontScale="77500" lnSpcReduction="20000"/>
          </a:bodyPr>
          <a:lstStyle/>
          <a:p>
            <a:pPr algn="just" rtl="1"/>
            <a:r>
              <a:rPr lang="ar-TN" sz="3900" b="1" dirty="0" smtClean="0">
                <a:latin typeface="Times New Roman" pitchFamily="18" charset="0"/>
                <a:cs typeface="Times New Roman" pitchFamily="18" charset="0"/>
              </a:rPr>
              <a:t>5 ملايين هكتار </a:t>
            </a:r>
            <a:r>
              <a:rPr lang="ar-TN" sz="3900" b="1" dirty="0" err="1" smtClean="0">
                <a:latin typeface="Times New Roman" pitchFamily="18" charset="0"/>
                <a:cs typeface="Times New Roman" pitchFamily="18" charset="0"/>
              </a:rPr>
              <a:t>مُحترثة</a:t>
            </a:r>
            <a:r>
              <a:rPr lang="ar-TN" sz="3900" b="1" dirty="0" smtClean="0">
                <a:latin typeface="Times New Roman" pitchFamily="18" charset="0"/>
                <a:cs typeface="Times New Roman" pitchFamily="18" charset="0"/>
              </a:rPr>
              <a:t>، مع معدل 10 هكتارات للمستغلة الواحدة،</a:t>
            </a:r>
          </a:p>
          <a:p>
            <a:pPr algn="just" rtl="1"/>
            <a:r>
              <a:rPr lang="ar-TN" sz="3900" b="1" dirty="0" smtClean="0">
                <a:latin typeface="Times New Roman" pitchFamily="18" charset="0"/>
                <a:cs typeface="Times New Roman" pitchFamily="18" charset="0"/>
              </a:rPr>
              <a:t>5 ملايين هكتار بين مراعي وغابات،</a:t>
            </a:r>
          </a:p>
          <a:p>
            <a:pPr algn="just" rtl="1"/>
            <a:r>
              <a:rPr lang="ar-TN" sz="3900" b="1" dirty="0" smtClean="0">
                <a:latin typeface="Times New Roman" pitchFamily="18" charset="0"/>
                <a:cs typeface="Times New Roman" pitchFamily="18" charset="0"/>
              </a:rPr>
              <a:t>موارد مائية أقصاها 4.8 مليار متر مكعب، 88 </a:t>
            </a:r>
            <a:r>
              <a:rPr lang="fr-FR" sz="3900" b="1" dirty="0" smtClean="0">
                <a:latin typeface="Times New Roman" pitchFamily="18" charset="0"/>
                <a:cs typeface="Times New Roman" pitchFamily="18" charset="0"/>
              </a:rPr>
              <a:t>%</a:t>
            </a:r>
            <a:r>
              <a:rPr lang="ar-TN" sz="3900" b="1" dirty="0" smtClean="0">
                <a:latin typeface="Times New Roman" pitchFamily="18" charset="0"/>
                <a:cs typeface="Times New Roman" pitchFamily="18" charset="0"/>
              </a:rPr>
              <a:t> منها مُعبَّئَة حاليا، والهدف هو الوصول إلى 95 </a:t>
            </a:r>
            <a:r>
              <a:rPr lang="fr-FR" sz="3900" b="1" dirty="0" smtClean="0">
                <a:latin typeface="Times New Roman" pitchFamily="18" charset="0"/>
                <a:cs typeface="Times New Roman" pitchFamily="18" charset="0"/>
              </a:rPr>
              <a:t>%</a:t>
            </a:r>
            <a:r>
              <a:rPr lang="ar-TN" sz="3900" b="1" dirty="0" smtClean="0">
                <a:latin typeface="Times New Roman" pitchFamily="18" charset="0"/>
                <a:cs typeface="Times New Roman" pitchFamily="18" charset="0"/>
              </a:rPr>
              <a:t>،</a:t>
            </a:r>
          </a:p>
          <a:p>
            <a:pPr algn="just" rtl="1"/>
            <a:r>
              <a:rPr lang="ar-TN" sz="3900" b="1" dirty="0" smtClean="0">
                <a:latin typeface="Times New Roman" pitchFamily="18" charset="0"/>
                <a:cs typeface="Times New Roman" pitchFamily="18" charset="0"/>
              </a:rPr>
              <a:t>جل هذه الموارد المائية نسبة </a:t>
            </a:r>
            <a:r>
              <a:rPr lang="ar-TN" sz="3900" b="1" dirty="0" err="1" smtClean="0">
                <a:latin typeface="Times New Roman" pitchFamily="18" charset="0"/>
                <a:cs typeface="Times New Roman" pitchFamily="18" charset="0"/>
              </a:rPr>
              <a:t>ملوحتها</a:t>
            </a:r>
            <a:r>
              <a:rPr lang="ar-TN" sz="3900" b="1" dirty="0" smtClean="0">
                <a:latin typeface="Times New Roman" pitchFamily="18" charset="0"/>
                <a:cs typeface="Times New Roman" pitchFamily="18" charset="0"/>
              </a:rPr>
              <a:t> مرتفعة (مما يحدّ من إمكانيات استعمالها)،</a:t>
            </a:r>
          </a:p>
          <a:p>
            <a:pPr algn="just" rtl="1"/>
            <a:r>
              <a:rPr lang="ar-TN" sz="3900" b="1" dirty="0" smtClean="0">
                <a:latin typeface="Times New Roman" pitchFamily="18" charset="0"/>
                <a:cs typeface="Times New Roman" pitchFamily="18" charset="0"/>
              </a:rPr>
              <a:t>إفراط في استعمال بعض الموائد المائية في بعض الجهات،</a:t>
            </a:r>
          </a:p>
          <a:p>
            <a:pPr algn="just" rtl="1"/>
            <a:r>
              <a:rPr lang="ar-TN" sz="3900" b="1" dirty="0" smtClean="0">
                <a:latin typeface="Times New Roman" pitchFamily="18" charset="0"/>
                <a:cs typeface="Times New Roman" pitchFamily="18" charset="0"/>
              </a:rPr>
              <a:t>أمطار سنوية متغيرة حسب السنوات وبين الجهات،</a:t>
            </a:r>
          </a:p>
          <a:p>
            <a:pPr algn="just" rtl="1"/>
            <a:r>
              <a:rPr lang="ar-TN" sz="3900" b="1" dirty="0" smtClean="0">
                <a:latin typeface="Times New Roman" pitchFamily="18" charset="0"/>
                <a:cs typeface="Times New Roman" pitchFamily="18" charset="0"/>
              </a:rPr>
              <a:t>أراضي صالحة للزراعة مُهددة بالانجراف </a:t>
            </a:r>
            <a:r>
              <a:rPr lang="ar-TN" sz="3900" b="1" dirty="0" err="1" smtClean="0">
                <a:latin typeface="Times New Roman" pitchFamily="18" charset="0"/>
                <a:cs typeface="Times New Roman" pitchFamily="18" charset="0"/>
              </a:rPr>
              <a:t>والإنجراد</a:t>
            </a:r>
            <a:r>
              <a:rPr lang="ar-TN" sz="3900" b="1" dirty="0" smtClean="0">
                <a:latin typeface="Times New Roman" pitchFamily="18" charset="0"/>
                <a:cs typeface="Times New Roman" pitchFamily="18" charset="0"/>
              </a:rPr>
              <a:t> والتصحر،</a:t>
            </a:r>
          </a:p>
          <a:p>
            <a:pPr algn="just" rtl="1"/>
            <a:r>
              <a:rPr lang="ar-TN" sz="3900" b="1" dirty="0" smtClean="0">
                <a:latin typeface="Times New Roman" pitchFamily="18" charset="0"/>
                <a:cs typeface="Times New Roman" pitchFamily="18" charset="0"/>
              </a:rPr>
              <a:t>400 ألف هكتار من الأراضي المروية تؤمّن قرابة 40 </a:t>
            </a:r>
            <a:r>
              <a:rPr lang="fr-FR" sz="3900" b="1" dirty="0" smtClean="0">
                <a:latin typeface="Times New Roman" pitchFamily="18" charset="0"/>
                <a:cs typeface="Times New Roman" pitchFamily="18" charset="0"/>
              </a:rPr>
              <a:t>%</a:t>
            </a:r>
            <a:r>
              <a:rPr lang="ar-TN" sz="3900" b="1" dirty="0" smtClean="0">
                <a:latin typeface="Times New Roman" pitchFamily="18" charset="0"/>
                <a:cs typeface="Times New Roman" pitchFamily="18" charset="0"/>
              </a:rPr>
              <a:t> من حجم الإنتاج </a:t>
            </a:r>
            <a:r>
              <a:rPr lang="ar-TN" sz="3900" b="1" dirty="0" err="1" smtClean="0">
                <a:latin typeface="Times New Roman" pitchFamily="18" charset="0"/>
                <a:cs typeface="Times New Roman" pitchFamily="18" charset="0"/>
              </a:rPr>
              <a:t>الفلاحي</a:t>
            </a:r>
            <a:r>
              <a:rPr lang="ar-TN" sz="3900" b="1" dirty="0" smtClean="0">
                <a:latin typeface="Times New Roman" pitchFamily="18" charset="0"/>
                <a:cs typeface="Times New Roman" pitchFamily="18" charset="0"/>
              </a:rPr>
              <a:t>.</a:t>
            </a:r>
          </a:p>
          <a:p>
            <a:pPr algn="r" rtl="1"/>
            <a:endParaRPr lang="fr-FR" dirty="0"/>
          </a:p>
        </p:txBody>
      </p:sp>
      <p:sp>
        <p:nvSpPr>
          <p:cNvPr id="4" name="Espace réservé du numéro de diapositive 3"/>
          <p:cNvSpPr>
            <a:spLocks noGrp="1"/>
          </p:cNvSpPr>
          <p:nvPr>
            <p:ph type="sldNum" sz="quarter" idx="12"/>
          </p:nvPr>
        </p:nvSpPr>
        <p:spPr/>
        <p:txBody>
          <a:bodyPr/>
          <a:lstStyle/>
          <a:p>
            <a:fld id="{EAB07BE2-A29E-49EB-997D-150549B12558}" type="slidenum">
              <a:rPr lang="fr-FR" smtClean="0"/>
              <a:pPr/>
              <a:t>4</a:t>
            </a:fld>
            <a:endParaRPr lang="fr-F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rtl="1"/>
            <a:r>
              <a:rPr lang="ar-TN" sz="4400" b="1" dirty="0" smtClean="0">
                <a:solidFill>
                  <a:srgbClr val="C00000"/>
                </a:solidFill>
                <a:latin typeface="Times New Roman" pitchFamily="18" charset="0"/>
                <a:cs typeface="Times New Roman" pitchFamily="18" charset="0"/>
              </a:rPr>
              <a:t>الموارد البشرية</a:t>
            </a:r>
            <a:endParaRPr lang="fr-FR" sz="4400" b="1" dirty="0" smtClean="0">
              <a:solidFill>
                <a:srgbClr val="C00000"/>
              </a:solidFill>
              <a:latin typeface="Times New Roman" pitchFamily="18" charset="0"/>
              <a:cs typeface="Times New Roman" pitchFamily="18" charset="0"/>
            </a:endParaRPr>
          </a:p>
        </p:txBody>
      </p:sp>
      <p:sp>
        <p:nvSpPr>
          <p:cNvPr id="3" name="Espace réservé du contenu 2"/>
          <p:cNvSpPr>
            <a:spLocks noGrp="1"/>
          </p:cNvSpPr>
          <p:nvPr>
            <p:ph idx="1"/>
          </p:nvPr>
        </p:nvSpPr>
        <p:spPr/>
        <p:txBody>
          <a:bodyPr/>
          <a:lstStyle/>
          <a:p>
            <a:pPr algn="just" rtl="1"/>
            <a:r>
              <a:rPr lang="ar-TN" b="1" dirty="0" smtClean="0">
                <a:latin typeface="Times New Roman" pitchFamily="18" charset="0"/>
                <a:cs typeface="Times New Roman" pitchFamily="18" charset="0"/>
              </a:rPr>
              <a:t>516 ألف مستغل فلاحي سنة 2004 مقابل 471 ألف في أواسط التسعينات،</a:t>
            </a:r>
          </a:p>
          <a:p>
            <a:pPr algn="just" rtl="1"/>
            <a:r>
              <a:rPr lang="ar-TN" b="1" dirty="0" smtClean="0">
                <a:latin typeface="Times New Roman" pitchFamily="18" charset="0"/>
                <a:cs typeface="Times New Roman" pitchFamily="18" charset="0"/>
              </a:rPr>
              <a:t>معدل عمر المستغلين </a:t>
            </a:r>
            <a:r>
              <a:rPr lang="ar-TN" b="1" dirty="0" err="1" smtClean="0">
                <a:latin typeface="Times New Roman" pitchFamily="18" charset="0"/>
                <a:cs typeface="Times New Roman" pitchFamily="18" charset="0"/>
              </a:rPr>
              <a:t>الفلاحيين</a:t>
            </a:r>
            <a:r>
              <a:rPr lang="ar-TN" b="1" dirty="0" smtClean="0">
                <a:latin typeface="Times New Roman" pitchFamily="18" charset="0"/>
                <a:cs typeface="Times New Roman" pitchFamily="18" charset="0"/>
              </a:rPr>
              <a:t> يقارب 55 سنة،</a:t>
            </a:r>
          </a:p>
          <a:p>
            <a:pPr algn="just" rtl="1"/>
            <a:r>
              <a:rPr lang="ar-TN" b="1" dirty="0" smtClean="0">
                <a:latin typeface="Times New Roman" pitchFamily="18" charset="0"/>
                <a:cs typeface="Times New Roman" pitchFamily="18" charset="0"/>
              </a:rPr>
              <a:t>مستوى تعليمي محدود لجلّ المستغلين،</a:t>
            </a:r>
          </a:p>
          <a:p>
            <a:pPr algn="just" rtl="1"/>
            <a:r>
              <a:rPr lang="ar-TN" b="1" dirty="0" smtClean="0">
                <a:latin typeface="Times New Roman" pitchFamily="18" charset="0"/>
                <a:cs typeface="Times New Roman" pitchFamily="18" charset="0"/>
              </a:rPr>
              <a:t>يد عاملة جلها عائلية وموسمية،</a:t>
            </a:r>
          </a:p>
          <a:p>
            <a:pPr algn="just" rtl="1"/>
            <a:r>
              <a:rPr lang="ar-TN" b="1" dirty="0" smtClean="0">
                <a:latin typeface="Times New Roman" pitchFamily="18" charset="0"/>
                <a:cs typeface="Times New Roman" pitchFamily="18" charset="0"/>
              </a:rPr>
              <a:t>16 </a:t>
            </a:r>
            <a:r>
              <a:rPr lang="fr-FR" b="1" dirty="0" smtClean="0">
                <a:latin typeface="Times New Roman" pitchFamily="18" charset="0"/>
                <a:cs typeface="Times New Roman" pitchFamily="18" charset="0"/>
              </a:rPr>
              <a:t>%</a:t>
            </a:r>
            <a:r>
              <a:rPr lang="ar-TN" b="1" dirty="0" smtClean="0">
                <a:latin typeface="Times New Roman" pitchFamily="18" charset="0"/>
                <a:cs typeface="Times New Roman" pitchFamily="18" charset="0"/>
              </a:rPr>
              <a:t> من النشيطين يشتغلون في الفلاحة.</a:t>
            </a:r>
            <a:endParaRPr lang="fr-FR" b="1" dirty="0">
              <a:latin typeface="Times New Roman" pitchFamily="18" charset="0"/>
              <a:cs typeface="Times New Roman" pitchFamily="18" charset="0"/>
            </a:endParaRPr>
          </a:p>
        </p:txBody>
      </p:sp>
      <p:sp>
        <p:nvSpPr>
          <p:cNvPr id="4" name="Espace réservé du numéro de diapositive 3"/>
          <p:cNvSpPr>
            <a:spLocks noGrp="1"/>
          </p:cNvSpPr>
          <p:nvPr>
            <p:ph type="sldNum" sz="quarter" idx="12"/>
          </p:nvPr>
        </p:nvSpPr>
        <p:spPr/>
        <p:txBody>
          <a:bodyPr/>
          <a:lstStyle/>
          <a:p>
            <a:fld id="{EAB07BE2-A29E-49EB-997D-150549B12558}" type="slidenum">
              <a:rPr lang="fr-FR" smtClean="0"/>
              <a:pPr/>
              <a:t>5</a:t>
            </a:fld>
            <a:endParaRPr lang="fr-F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00042"/>
            <a:ext cx="8686800" cy="838200"/>
          </a:xfrm>
        </p:spPr>
        <p:txBody>
          <a:bodyPr>
            <a:normAutofit/>
          </a:bodyPr>
          <a:lstStyle/>
          <a:p>
            <a:pPr algn="ctr" rtl="1"/>
            <a:r>
              <a:rPr lang="ar-TN" sz="4400" b="1" dirty="0" smtClean="0">
                <a:solidFill>
                  <a:srgbClr val="C00000"/>
                </a:solidFill>
                <a:latin typeface="Times New Roman" pitchFamily="18" charset="0"/>
                <a:cs typeface="Times New Roman" pitchFamily="18" charset="0"/>
              </a:rPr>
              <a:t>المحيط العام للنشاط </a:t>
            </a:r>
            <a:r>
              <a:rPr lang="ar-TN" sz="4400" b="1" dirty="0" err="1" smtClean="0">
                <a:solidFill>
                  <a:srgbClr val="C00000"/>
                </a:solidFill>
                <a:latin typeface="Times New Roman" pitchFamily="18" charset="0"/>
                <a:cs typeface="Times New Roman" pitchFamily="18" charset="0"/>
              </a:rPr>
              <a:t>الفلاحي</a:t>
            </a:r>
            <a:endParaRPr lang="fr-FR" sz="4400" b="1" dirty="0" smtClean="0">
              <a:solidFill>
                <a:srgbClr val="C0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0" y="1600200"/>
            <a:ext cx="9144000" cy="4900634"/>
          </a:xfrm>
        </p:spPr>
        <p:txBody>
          <a:bodyPr>
            <a:normAutofit/>
          </a:bodyPr>
          <a:lstStyle/>
          <a:p>
            <a:pPr algn="just" rtl="1"/>
            <a:r>
              <a:rPr lang="ar-TN" b="1" dirty="0" smtClean="0">
                <a:latin typeface="Times New Roman" pitchFamily="18" charset="0"/>
                <a:cs typeface="Times New Roman" pitchFamily="18" charset="0"/>
              </a:rPr>
              <a:t>رعاية سامية للقطاع مكنته من حوافز هامة،</a:t>
            </a:r>
          </a:p>
          <a:p>
            <a:pPr algn="just" rtl="1"/>
            <a:r>
              <a:rPr lang="ar-TN" b="1" dirty="0" smtClean="0">
                <a:latin typeface="Times New Roman" pitchFamily="18" charset="0"/>
                <a:cs typeface="Times New Roman" pitchFamily="18" charset="0"/>
              </a:rPr>
              <a:t>إفراد الفلاحة ببند خاص في إطار البرنامج المستقبلي لتونس الغد (البد العاشر : نحو فلاحة حديثة ودخل أفضل للفلاح)،</a:t>
            </a:r>
          </a:p>
          <a:p>
            <a:pPr algn="just" rtl="1"/>
            <a:r>
              <a:rPr lang="ar-TN" b="1" dirty="0" smtClean="0">
                <a:latin typeface="Times New Roman" pitchFamily="18" charset="0"/>
                <a:cs typeface="Times New Roman" pitchFamily="18" charset="0"/>
              </a:rPr>
              <a:t>متابعة متواصلة لنتائج القطاع (بند قار ضمن جدول أعمال مجلس الوزراء)،</a:t>
            </a:r>
          </a:p>
          <a:p>
            <a:pPr algn="just" rtl="1"/>
            <a:r>
              <a:rPr lang="ar-TN" b="1" dirty="0" smtClean="0">
                <a:latin typeface="Times New Roman" pitchFamily="18" charset="0"/>
                <a:cs typeface="Times New Roman" pitchFamily="18" charset="0"/>
              </a:rPr>
              <a:t>تحصل القطاع على أقصى الامتيازات التي تُخوّلها مجلة تشجيع الاستثمارات،</a:t>
            </a:r>
          </a:p>
          <a:p>
            <a:pPr algn="just" rtl="1"/>
            <a:r>
              <a:rPr lang="ar-TN" b="1" dirty="0" smtClean="0">
                <a:latin typeface="Times New Roman" pitchFamily="18" charset="0"/>
                <a:cs typeface="Times New Roman" pitchFamily="18" charset="0"/>
              </a:rPr>
              <a:t>مصالح بحوث متطورة خاصة في بعض المجالات (مثل الحبوب)،</a:t>
            </a:r>
          </a:p>
          <a:p>
            <a:pPr algn="r" rtl="1">
              <a:buNone/>
            </a:pPr>
            <a:endParaRPr lang="fr-FR" dirty="0"/>
          </a:p>
        </p:txBody>
      </p:sp>
      <p:sp>
        <p:nvSpPr>
          <p:cNvPr id="4" name="Espace réservé du numéro de diapositive 3"/>
          <p:cNvSpPr>
            <a:spLocks noGrp="1"/>
          </p:cNvSpPr>
          <p:nvPr>
            <p:ph type="sldNum" sz="quarter" idx="12"/>
          </p:nvPr>
        </p:nvSpPr>
        <p:spPr/>
        <p:txBody>
          <a:bodyPr/>
          <a:lstStyle/>
          <a:p>
            <a:fld id="{EAB07BE2-A29E-49EB-997D-150549B12558}" type="slidenum">
              <a:rPr lang="fr-FR" smtClean="0"/>
              <a:pPr/>
              <a:t>6</a:t>
            </a:fld>
            <a:endParaRPr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rtl="1"/>
            <a:r>
              <a:rPr lang="ar-TN" sz="4400" b="1" dirty="0" smtClean="0">
                <a:solidFill>
                  <a:srgbClr val="C00000"/>
                </a:solidFill>
                <a:latin typeface="Times New Roman" pitchFamily="18" charset="0"/>
                <a:cs typeface="Times New Roman" pitchFamily="18" charset="0"/>
              </a:rPr>
              <a:t>المحيط العام للنشاط </a:t>
            </a:r>
            <a:r>
              <a:rPr lang="ar-TN" sz="4400" b="1" dirty="0" err="1" smtClean="0">
                <a:solidFill>
                  <a:srgbClr val="C00000"/>
                </a:solidFill>
                <a:latin typeface="Times New Roman" pitchFamily="18" charset="0"/>
                <a:cs typeface="Times New Roman" pitchFamily="18" charset="0"/>
              </a:rPr>
              <a:t>الفلاحي</a:t>
            </a:r>
            <a:r>
              <a:rPr lang="ar-TN" sz="4400" b="1" dirty="0" smtClean="0">
                <a:solidFill>
                  <a:srgbClr val="C00000"/>
                </a:solidFill>
                <a:latin typeface="Times New Roman" pitchFamily="18" charset="0"/>
                <a:cs typeface="Times New Roman" pitchFamily="18" charset="0"/>
              </a:rPr>
              <a:t> (تابع)</a:t>
            </a:r>
            <a:endParaRPr lang="fr-FR" sz="4400" b="1" dirty="0" smtClean="0">
              <a:solidFill>
                <a:srgbClr val="C00000"/>
              </a:solidFill>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a:bodyPr>
          <a:lstStyle/>
          <a:p>
            <a:pPr algn="just" rtl="1"/>
            <a:r>
              <a:rPr lang="ar-TN" b="1" dirty="0" smtClean="0">
                <a:latin typeface="Times New Roman" pitchFamily="18" charset="0"/>
                <a:cs typeface="Times New Roman" pitchFamily="18" charset="0"/>
              </a:rPr>
              <a:t>مصالح إرشاد تسعى لتطوير الفلاحة بالاعتماد على ما يتوفر لديها من إمكانيات،</a:t>
            </a:r>
          </a:p>
          <a:p>
            <a:pPr algn="just" rtl="1"/>
            <a:r>
              <a:rPr lang="ar-TN" b="1" dirty="0" smtClean="0">
                <a:latin typeface="Times New Roman" pitchFamily="18" charset="0"/>
                <a:cs typeface="Times New Roman" pitchFamily="18" charset="0"/>
              </a:rPr>
              <a:t>قروض موسمية تتمّ مراجعة مقاييسها بصفة دورية،</a:t>
            </a:r>
          </a:p>
          <a:p>
            <a:pPr algn="just" rtl="1"/>
            <a:r>
              <a:rPr lang="ar-TN" b="1" dirty="0" smtClean="0">
                <a:latin typeface="Times New Roman" pitchFamily="18" charset="0"/>
                <a:cs typeface="Times New Roman" pitchFamily="18" charset="0"/>
              </a:rPr>
              <a:t>بنك وطني مُتخصص وله فروع في كل الجهات </a:t>
            </a:r>
            <a:r>
              <a:rPr lang="ar-TN" b="1" dirty="0" err="1" smtClean="0">
                <a:latin typeface="Times New Roman" pitchFamily="18" charset="0"/>
                <a:cs typeface="Times New Roman" pitchFamily="18" charset="0"/>
              </a:rPr>
              <a:t>الفلاحية</a:t>
            </a:r>
            <a:r>
              <a:rPr lang="ar-TN" b="1" dirty="0" smtClean="0">
                <a:latin typeface="Times New Roman" pitchFamily="18" charset="0"/>
                <a:cs typeface="Times New Roman" pitchFamily="18" charset="0"/>
              </a:rPr>
              <a:t>،</a:t>
            </a:r>
          </a:p>
          <a:p>
            <a:pPr algn="just" rtl="1"/>
            <a:r>
              <a:rPr lang="ar-TN" b="1" dirty="0" smtClean="0">
                <a:latin typeface="Times New Roman" pitchFamily="18" charset="0"/>
                <a:cs typeface="Times New Roman" pitchFamily="18" charset="0"/>
              </a:rPr>
              <a:t>أسعار المستلزمات في المتناول رغم ارتفاع أثمانها الحقيقية،</a:t>
            </a:r>
          </a:p>
          <a:p>
            <a:pPr algn="just" rtl="1"/>
            <a:r>
              <a:rPr lang="ar-TN" b="1" dirty="0" smtClean="0">
                <a:latin typeface="Times New Roman" pitchFamily="18" charset="0"/>
                <a:cs typeface="Times New Roman" pitchFamily="18" charset="0"/>
              </a:rPr>
              <a:t>مراجعة دورية لأسعار المنتجات </a:t>
            </a:r>
            <a:r>
              <a:rPr lang="ar-TN" b="1" dirty="0" err="1" smtClean="0">
                <a:latin typeface="Times New Roman" pitchFamily="18" charset="0"/>
                <a:cs typeface="Times New Roman" pitchFamily="18" charset="0"/>
              </a:rPr>
              <a:t>الفلاحية</a:t>
            </a:r>
            <a:r>
              <a:rPr lang="ar-TN" b="1" dirty="0" smtClean="0">
                <a:latin typeface="Times New Roman" pitchFamily="18" charset="0"/>
                <a:cs typeface="Times New Roman" pitchFamily="18" charset="0"/>
              </a:rPr>
              <a:t> الخاضعة للتسعيرة (الحبوب والحليب).</a:t>
            </a:r>
          </a:p>
          <a:p>
            <a:pPr algn="r" rtl="1"/>
            <a:endParaRPr lang="fr-FR" dirty="0"/>
          </a:p>
        </p:txBody>
      </p:sp>
      <p:sp>
        <p:nvSpPr>
          <p:cNvPr id="4" name="Espace réservé du numéro de diapositive 3"/>
          <p:cNvSpPr>
            <a:spLocks noGrp="1"/>
          </p:cNvSpPr>
          <p:nvPr>
            <p:ph type="sldNum" sz="quarter" idx="12"/>
          </p:nvPr>
        </p:nvSpPr>
        <p:spPr/>
        <p:txBody>
          <a:bodyPr/>
          <a:lstStyle/>
          <a:p>
            <a:fld id="{EAB07BE2-A29E-49EB-997D-150549B12558}" type="slidenum">
              <a:rPr lang="fr-FR" smtClean="0"/>
              <a:pPr/>
              <a:t>7</a:t>
            </a:fld>
            <a:endParaRPr 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rtl="1"/>
            <a:r>
              <a:rPr lang="ar-TN" sz="4800" b="1" dirty="0" smtClean="0">
                <a:solidFill>
                  <a:srgbClr val="002060"/>
                </a:solidFill>
                <a:latin typeface="Times New Roman" pitchFamily="18" charset="0"/>
                <a:cs typeface="Times New Roman" pitchFamily="18" charset="0"/>
              </a:rPr>
              <a:t>2- النتائج المُسجلة</a:t>
            </a:r>
            <a:endParaRPr lang="fr-FR" sz="4800" b="1" dirty="0">
              <a:solidFill>
                <a:srgbClr val="002060"/>
              </a:solidFill>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a:bodyPr>
          <a:lstStyle/>
          <a:p>
            <a:pPr algn="just" rtl="1"/>
            <a:r>
              <a:rPr lang="ar-TN" b="1" dirty="0" smtClean="0">
                <a:latin typeface="Times New Roman" pitchFamily="18" charset="0"/>
                <a:cs typeface="Times New Roman" pitchFamily="18" charset="0"/>
              </a:rPr>
              <a:t>ضمان الأمن الغذائي للبلاد رغم كل المُحددات،</a:t>
            </a:r>
          </a:p>
          <a:p>
            <a:pPr algn="just" rtl="1"/>
            <a:r>
              <a:rPr lang="ar-TN" b="1" dirty="0" smtClean="0">
                <a:latin typeface="Times New Roman" pitchFamily="18" charset="0"/>
                <a:cs typeface="Times New Roman" pitchFamily="18" charset="0"/>
              </a:rPr>
              <a:t>تطوّر حجم الإنتاج </a:t>
            </a:r>
            <a:r>
              <a:rPr lang="ar-TN" b="1" dirty="0" err="1" smtClean="0">
                <a:latin typeface="Times New Roman" pitchFamily="18" charset="0"/>
                <a:cs typeface="Times New Roman" pitchFamily="18" charset="0"/>
              </a:rPr>
              <a:t>الفلاحي</a:t>
            </a:r>
            <a:r>
              <a:rPr lang="ar-TN" b="1" dirty="0" smtClean="0">
                <a:latin typeface="Times New Roman" pitchFamily="18" charset="0"/>
                <a:cs typeface="Times New Roman" pitchFamily="18" charset="0"/>
              </a:rPr>
              <a:t> بمعدل 2.6 </a:t>
            </a:r>
            <a:r>
              <a:rPr lang="fr-FR" b="1" dirty="0" smtClean="0">
                <a:latin typeface="Times New Roman" pitchFamily="18" charset="0"/>
                <a:cs typeface="Times New Roman" pitchFamily="18" charset="0"/>
              </a:rPr>
              <a:t>%</a:t>
            </a:r>
            <a:r>
              <a:rPr lang="ar-TN" b="1" dirty="0" smtClean="0">
                <a:latin typeface="Times New Roman" pitchFamily="18" charset="0"/>
                <a:cs typeface="Times New Roman" pitchFamily="18" charset="0"/>
              </a:rPr>
              <a:t> سنويا خلال العشرية </a:t>
            </a:r>
            <a:r>
              <a:rPr lang="ar-TN" b="1" dirty="0" err="1" smtClean="0">
                <a:latin typeface="Times New Roman" pitchFamily="18" charset="0"/>
                <a:cs typeface="Times New Roman" pitchFamily="18" charset="0"/>
              </a:rPr>
              <a:t>الفارطة</a:t>
            </a:r>
            <a:r>
              <a:rPr lang="ar-TN" b="1" dirty="0" smtClean="0">
                <a:latin typeface="Times New Roman" pitchFamily="18" charset="0"/>
                <a:cs typeface="Times New Roman" pitchFamily="18" charset="0"/>
              </a:rPr>
              <a:t>،</a:t>
            </a:r>
          </a:p>
          <a:p>
            <a:pPr algn="just" rtl="1"/>
            <a:r>
              <a:rPr lang="ar-TN" b="1" dirty="0" smtClean="0">
                <a:latin typeface="Times New Roman" pitchFamily="18" charset="0"/>
                <a:cs typeface="Times New Roman" pitchFamily="18" charset="0"/>
              </a:rPr>
              <a:t>تنوّع الإنتاج </a:t>
            </a:r>
            <a:r>
              <a:rPr lang="ar-TN" b="1" dirty="0" err="1" smtClean="0">
                <a:latin typeface="Times New Roman" pitchFamily="18" charset="0"/>
                <a:cs typeface="Times New Roman" pitchFamily="18" charset="0"/>
              </a:rPr>
              <a:t>الفلاحي</a:t>
            </a:r>
            <a:r>
              <a:rPr lang="ar-TN" b="1" dirty="0" smtClean="0">
                <a:latin typeface="Times New Roman" pitchFamily="18" charset="0"/>
                <a:cs typeface="Times New Roman" pitchFamily="18" charset="0"/>
              </a:rPr>
              <a:t>،</a:t>
            </a:r>
          </a:p>
          <a:p>
            <a:pPr algn="just" rtl="1"/>
            <a:r>
              <a:rPr lang="ar-TN" b="1" dirty="0" smtClean="0">
                <a:latin typeface="Times New Roman" pitchFamily="18" charset="0"/>
                <a:cs typeface="Times New Roman" pitchFamily="18" charset="0"/>
              </a:rPr>
              <a:t>تحسّن ملحوظ على مستوى النوعية،</a:t>
            </a:r>
          </a:p>
          <a:p>
            <a:pPr algn="just" rtl="1"/>
            <a:r>
              <a:rPr lang="ar-TN" b="1" dirty="0" smtClean="0">
                <a:latin typeface="Times New Roman" pitchFamily="18" charset="0"/>
                <a:cs typeface="Times New Roman" pitchFamily="18" charset="0"/>
              </a:rPr>
              <a:t>توفر المنتجات الغذائية الوطنية على مدار السنة،</a:t>
            </a:r>
          </a:p>
          <a:p>
            <a:pPr algn="just" rtl="1"/>
            <a:r>
              <a:rPr lang="ar-TN" b="1" dirty="0" smtClean="0">
                <a:latin typeface="Times New Roman" pitchFamily="18" charset="0"/>
                <a:cs typeface="Times New Roman" pitchFamily="18" charset="0"/>
              </a:rPr>
              <a:t>بروز منتجات جديدة مُتأتية خاصة من الفلاحة </a:t>
            </a:r>
            <a:r>
              <a:rPr lang="ar-TN" b="1" dirty="0" err="1" smtClean="0">
                <a:latin typeface="Times New Roman" pitchFamily="18" charset="0"/>
                <a:cs typeface="Times New Roman" pitchFamily="18" charset="0"/>
              </a:rPr>
              <a:t>الجيوحرارية</a:t>
            </a:r>
            <a:r>
              <a:rPr lang="ar-TN" b="1" dirty="0" smtClean="0">
                <a:latin typeface="Times New Roman" pitchFamily="18" charset="0"/>
                <a:cs typeface="Times New Roman" pitchFamily="18" charset="0"/>
              </a:rPr>
              <a:t> ومن تربية الأحياء المائية،</a:t>
            </a:r>
          </a:p>
        </p:txBody>
      </p:sp>
      <p:sp>
        <p:nvSpPr>
          <p:cNvPr id="4" name="Espace réservé du numéro de diapositive 3"/>
          <p:cNvSpPr>
            <a:spLocks noGrp="1"/>
          </p:cNvSpPr>
          <p:nvPr>
            <p:ph type="sldNum" sz="quarter" idx="12"/>
          </p:nvPr>
        </p:nvSpPr>
        <p:spPr/>
        <p:txBody>
          <a:bodyPr/>
          <a:lstStyle/>
          <a:p>
            <a:fld id="{EAB07BE2-A29E-49EB-997D-150549B12558}" type="slidenum">
              <a:rPr lang="fr-FR" smtClean="0"/>
              <a:pPr/>
              <a:t>8</a:t>
            </a:fld>
            <a:endParaRPr lang="fr-F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rtl="1"/>
            <a:r>
              <a:rPr lang="ar-TN" sz="4800" b="1" dirty="0" smtClean="0">
                <a:solidFill>
                  <a:srgbClr val="002060"/>
                </a:solidFill>
                <a:latin typeface="Times New Roman" pitchFamily="18" charset="0"/>
                <a:cs typeface="Times New Roman" pitchFamily="18" charset="0"/>
              </a:rPr>
              <a:t>2- النتائج المُسجلة (تابع)</a:t>
            </a:r>
            <a:endParaRPr lang="fr-FR" sz="4800" b="1" dirty="0">
              <a:solidFill>
                <a:srgbClr val="002060"/>
              </a:solidFill>
              <a:latin typeface="Times New Roman" pitchFamily="18" charset="0"/>
              <a:cs typeface="Times New Roman" pitchFamily="18" charset="0"/>
            </a:endParaRPr>
          </a:p>
        </p:txBody>
      </p:sp>
      <p:sp>
        <p:nvSpPr>
          <p:cNvPr id="3" name="Espace réservé du contenu 2"/>
          <p:cNvSpPr>
            <a:spLocks noGrp="1"/>
          </p:cNvSpPr>
          <p:nvPr>
            <p:ph idx="1"/>
          </p:nvPr>
        </p:nvSpPr>
        <p:spPr/>
        <p:txBody>
          <a:bodyPr/>
          <a:lstStyle/>
          <a:p>
            <a:pPr algn="just" rtl="1"/>
            <a:r>
              <a:rPr lang="ar-TN" b="1" dirty="0" smtClean="0">
                <a:latin typeface="Times New Roman" pitchFamily="18" charset="0"/>
                <a:cs typeface="Times New Roman" pitchFamily="18" charset="0"/>
              </a:rPr>
              <a:t>تدفّق الاستثمار نحو القطاع (9 </a:t>
            </a:r>
            <a:r>
              <a:rPr lang="fr-FR" b="1" dirty="0" smtClean="0">
                <a:latin typeface="Times New Roman" pitchFamily="18" charset="0"/>
                <a:cs typeface="Times New Roman" pitchFamily="18" charset="0"/>
              </a:rPr>
              <a:t>%</a:t>
            </a:r>
            <a:r>
              <a:rPr lang="ar-TN" b="1" dirty="0" smtClean="0">
                <a:latin typeface="Times New Roman" pitchFamily="18" charset="0"/>
                <a:cs typeface="Times New Roman" pitchFamily="18" charset="0"/>
              </a:rPr>
              <a:t> من مجموع الاستثمارات)،</a:t>
            </a:r>
          </a:p>
          <a:p>
            <a:pPr algn="just" rtl="1"/>
            <a:r>
              <a:rPr lang="ar-TN" b="1" dirty="0" smtClean="0">
                <a:latin typeface="Times New Roman" pitchFamily="18" charset="0"/>
                <a:cs typeface="Times New Roman" pitchFamily="18" charset="0"/>
              </a:rPr>
              <a:t>تطور نسبة الاستثمارات الخاصة في الاستثمارات </a:t>
            </a:r>
            <a:r>
              <a:rPr lang="ar-TN" b="1" dirty="0" err="1" smtClean="0">
                <a:latin typeface="Times New Roman" pitchFamily="18" charset="0"/>
                <a:cs typeface="Times New Roman" pitchFamily="18" charset="0"/>
              </a:rPr>
              <a:t>الفلاحية</a:t>
            </a:r>
            <a:r>
              <a:rPr lang="ar-TN" b="1" dirty="0" smtClean="0">
                <a:latin typeface="Times New Roman" pitchFamily="18" charset="0"/>
                <a:cs typeface="Times New Roman" pitchFamily="18" charset="0"/>
              </a:rPr>
              <a:t> الجملية،</a:t>
            </a:r>
          </a:p>
          <a:p>
            <a:pPr algn="just" rtl="1"/>
            <a:r>
              <a:rPr lang="ar-TN" b="1" dirty="0" smtClean="0">
                <a:latin typeface="Times New Roman" pitchFamily="18" charset="0"/>
                <a:cs typeface="Times New Roman" pitchFamily="18" charset="0"/>
              </a:rPr>
              <a:t>تحسّن أوضاع الميزان التجاري الغذائي،</a:t>
            </a:r>
          </a:p>
          <a:p>
            <a:pPr algn="just" rtl="1"/>
            <a:r>
              <a:rPr lang="ar-TN" b="1" dirty="0" smtClean="0">
                <a:latin typeface="Times New Roman" pitchFamily="18" charset="0"/>
                <a:cs typeface="Times New Roman" pitchFamily="18" charset="0"/>
              </a:rPr>
              <a:t>ظهور جيل جديد من الباعثين وبروز ديناميكية جديدة على القطاع،</a:t>
            </a:r>
          </a:p>
          <a:p>
            <a:pPr algn="just" rtl="1"/>
            <a:r>
              <a:rPr lang="ar-TN" b="1" dirty="0" smtClean="0">
                <a:latin typeface="Times New Roman" pitchFamily="18" charset="0"/>
                <a:cs typeface="Times New Roman" pitchFamily="18" charset="0"/>
              </a:rPr>
              <a:t>تطوّر طُرُق الإنتاج وتحديث القطاع.</a:t>
            </a:r>
          </a:p>
          <a:p>
            <a:pPr algn="r" rtl="1"/>
            <a:endParaRPr lang="ar-TN" dirty="0" smtClean="0"/>
          </a:p>
          <a:p>
            <a:pPr algn="r" rtl="1"/>
            <a:endParaRPr lang="fr-FR" dirty="0" smtClean="0"/>
          </a:p>
          <a:p>
            <a:pPr algn="r" rtl="1"/>
            <a:endParaRPr lang="fr-FR" dirty="0"/>
          </a:p>
        </p:txBody>
      </p:sp>
      <p:sp>
        <p:nvSpPr>
          <p:cNvPr id="4" name="Espace réservé du numéro de diapositive 3"/>
          <p:cNvSpPr>
            <a:spLocks noGrp="1"/>
          </p:cNvSpPr>
          <p:nvPr>
            <p:ph type="sldNum" sz="quarter" idx="12"/>
          </p:nvPr>
        </p:nvSpPr>
        <p:spPr/>
        <p:txBody>
          <a:bodyPr/>
          <a:lstStyle/>
          <a:p>
            <a:fld id="{EAB07BE2-A29E-49EB-997D-150549B12558}" type="slidenum">
              <a:rPr lang="fr-FR" smtClean="0"/>
              <a:pPr/>
              <a:t>9</a:t>
            </a:fld>
            <a:endParaRPr lang="fr-F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romenade">
  <a:themeElements>
    <a:clrScheme name="Promenad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Promenade">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Promenad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1111</TotalTime>
  <Words>1217</Words>
  <Application>Microsoft Office PowerPoint</Application>
  <PresentationFormat>Affichage à l'écran (4:3)</PresentationFormat>
  <Paragraphs>126</Paragraphs>
  <Slides>29</Slides>
  <Notes>0</Notes>
  <HiddenSlides>0</HiddenSlides>
  <MMClips>0</MMClips>
  <ScaleCrop>false</ScaleCrop>
  <HeadingPairs>
    <vt:vector size="4" baseType="variant">
      <vt:variant>
        <vt:lpstr>Thème</vt:lpstr>
      </vt:variant>
      <vt:variant>
        <vt:i4>1</vt:i4>
      </vt:variant>
      <vt:variant>
        <vt:lpstr>Titres des diapositives</vt:lpstr>
      </vt:variant>
      <vt:variant>
        <vt:i4>29</vt:i4>
      </vt:variant>
    </vt:vector>
  </HeadingPairs>
  <TitlesOfParts>
    <vt:vector size="30" baseType="lpstr">
      <vt:lpstr>Promenade</vt:lpstr>
      <vt:lpstr>الجمهوريــة التونسيــة وزارة الفلاحــة والمــوارد المائيــة اللجنة الفنية لإعداد الحوار حول الإنتاجية</vt:lpstr>
      <vt:lpstr>يحتوي هذا العرض على 4 محاور</vt:lpstr>
      <vt:lpstr>1- تقديم عام للقطاع الفلاحي</vt:lpstr>
      <vt:lpstr>الموارد الطبيعية</vt:lpstr>
      <vt:lpstr>الموارد البشرية</vt:lpstr>
      <vt:lpstr>المحيط العام للنشاط الفلاحي</vt:lpstr>
      <vt:lpstr>المحيط العام للنشاط الفلاحي (تابع)</vt:lpstr>
      <vt:lpstr>2- النتائج المُسجلة</vt:lpstr>
      <vt:lpstr>2- النتائج المُسجلة (تابع)</vt:lpstr>
      <vt:lpstr>3- الإنتاجية في القطاع الفلاحي</vt:lpstr>
      <vt:lpstr>3- الإنتاجية في القطاع الفلاحي (تابع)</vt:lpstr>
      <vt:lpstr>3- الإنتاجية في القطاع الفلاحي (تابع)</vt:lpstr>
      <vt:lpstr>3- الإنتاجية في القطاع الفلاحي (تابع)</vt:lpstr>
      <vt:lpstr> مردود القمح الصلب ( ق/هك)</vt:lpstr>
      <vt:lpstr>  إنتاجية القمح الصلب ( ق/هك)</vt:lpstr>
      <vt:lpstr>  إنتاجية الشعير( ق/هك)</vt:lpstr>
      <vt:lpstr>  إنتاجية القمح اللين ( ق/هك)</vt:lpstr>
      <vt:lpstr>  إنتاجية الطماطم ( طن/هك)</vt:lpstr>
      <vt:lpstr>  إنتاجية الدلاع والبطيخ ( طن/هك)</vt:lpstr>
      <vt:lpstr>  إنتاجية البصل ( طن/هك)</vt:lpstr>
      <vt:lpstr>  إنتاجية البطاطا ( طن/هك)</vt:lpstr>
      <vt:lpstr>  إنتاجية القنارية ( طن/هك)</vt:lpstr>
      <vt:lpstr>  إنتاجية الفلفل ( طن/هك)</vt:lpstr>
      <vt:lpstr>4- التوجهات</vt:lpstr>
      <vt:lpstr>4- التوجهات (تابع)</vt:lpstr>
      <vt:lpstr>4- التوجهات (تابع)</vt:lpstr>
      <vt:lpstr>4- التوجهات (تابع)</vt:lpstr>
      <vt:lpstr>4- التوجهات (تابع)</vt:lpstr>
      <vt:lpstr>Diapositive 29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الجمهورية التونسية وزارة الفلاحة والموارد المائية</dc:title>
  <dc:creator>BADR</dc:creator>
  <cp:lastModifiedBy>BenJemaa</cp:lastModifiedBy>
  <cp:revision>47</cp:revision>
  <dcterms:created xsi:type="dcterms:W3CDTF">2009-04-21T08:11:19Z</dcterms:created>
  <dcterms:modified xsi:type="dcterms:W3CDTF">2009-05-02T10:55:23Z</dcterms:modified>
</cp:coreProperties>
</file>